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Economica"/>
      <p:regular r:id="rId35"/>
      <p:bold r:id="rId36"/>
      <p:italic r:id="rId37"/>
      <p:boldItalic r:id="rId38"/>
    </p:embeddedFont>
    <p:embeddedFont>
      <p:font typeface="Roboto"/>
      <p:regular r:id="rId39"/>
      <p:bold r:id="rId40"/>
      <p:italic r:id="rId41"/>
      <p:boldItalic r:id="rId42"/>
    </p:embeddedFont>
    <p:embeddedFont>
      <p:font typeface="Tahoma"/>
      <p:regular r:id="rId43"/>
      <p:bold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Tahoma-bold.fntdata"/><Relationship Id="rId21" Type="http://schemas.openxmlformats.org/officeDocument/2006/relationships/slide" Target="slides/slide16.xml"/><Relationship Id="rId43" Type="http://schemas.openxmlformats.org/officeDocument/2006/relationships/font" Target="fonts/Tahoma-regular.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Economica-italic.fntdata"/><Relationship Id="rId14" Type="http://schemas.openxmlformats.org/officeDocument/2006/relationships/slide" Target="slides/slide9.xml"/><Relationship Id="rId36" Type="http://schemas.openxmlformats.org/officeDocument/2006/relationships/font" Target="fonts/Economica-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Economica-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bfebf95d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bfebf95d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bfebf95d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bfebf95d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be67b3801_6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be67b3801_6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7ee1d55f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7ee1d55f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be67b3801_6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be67b3801_6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be67b3801_6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be67b3801_6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adbc482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adbc482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8b4530b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8b4530b7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adbc4825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adbc4825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adbc4825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adbc4825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be67b380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be67b380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adbc4825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adbc4825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8b4530b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8b4530b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8b4530b7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8b4530b7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a3a2ea4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a3a2ea4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a3a2ea4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a3a2ea4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a3a2ea4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a3a2ea4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7ee1d55f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7ee1d55f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ad064a75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ad064a75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ad064a758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ad064a75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7ee1d55f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7ee1d55f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bfebf95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bfebf95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be67b3801_6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be67b3801_6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7ee1d55f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7ee1d55f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adbc482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adbc482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be67b3801_6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be67b3801_6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bfebf95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bfebf95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bfebf95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bfebf95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11700" y="99300"/>
            <a:ext cx="8520600" cy="9438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lang="fr" sz="1100">
                <a:solidFill>
                  <a:srgbClr val="293F54"/>
                </a:solidFill>
                <a:latin typeface="Tahoma"/>
                <a:ea typeface="Tahoma"/>
                <a:cs typeface="Tahoma"/>
                <a:sym typeface="Tahoma"/>
              </a:rPr>
              <a:t>BIMM2FC - Certificat d'université : Building Information Management (BIM)</a:t>
            </a:r>
            <a:endParaRPr sz="1100">
              <a:solidFill>
                <a:srgbClr val="293F54"/>
              </a:solidFill>
              <a:latin typeface="Tahoma"/>
              <a:ea typeface="Tahoma"/>
              <a:cs typeface="Tahoma"/>
              <a:sym typeface="Tahoma"/>
            </a:endParaRPr>
          </a:p>
          <a:p>
            <a:pPr indent="0" lvl="0" marL="0" rtl="0" algn="ctr">
              <a:lnSpc>
                <a:spcPct val="115000"/>
              </a:lnSpc>
              <a:spcBef>
                <a:spcPts val="0"/>
              </a:spcBef>
              <a:spcAft>
                <a:spcPts val="0"/>
              </a:spcAft>
              <a:buNone/>
            </a:pPr>
            <a:r>
              <a:rPr b="1" lang="fr" sz="1100">
                <a:solidFill>
                  <a:srgbClr val="293F54"/>
                </a:solidFill>
                <a:latin typeface="Tahoma"/>
                <a:ea typeface="Tahoma"/>
                <a:cs typeface="Tahoma"/>
                <a:sym typeface="Tahoma"/>
              </a:rPr>
              <a:t>Groupe VERT</a:t>
            </a:r>
            <a:r>
              <a:rPr b="1" lang="fr" sz="1000">
                <a:solidFill>
                  <a:srgbClr val="293F54"/>
                </a:solidFill>
                <a:latin typeface="Tahoma"/>
                <a:ea typeface="Tahoma"/>
                <a:cs typeface="Tahoma"/>
                <a:sym typeface="Tahoma"/>
              </a:rPr>
              <a:t> </a:t>
            </a:r>
            <a:endParaRPr b="1" sz="1000">
              <a:solidFill>
                <a:srgbClr val="293F54"/>
              </a:solidFill>
              <a:latin typeface="Tahoma"/>
              <a:ea typeface="Tahoma"/>
              <a:cs typeface="Tahoma"/>
              <a:sym typeface="Tahoma"/>
            </a:endParaRPr>
          </a:p>
          <a:p>
            <a:pPr indent="450000" lvl="0" marL="0" marR="0" rtl="0" algn="ctr">
              <a:lnSpc>
                <a:spcPct val="115000"/>
              </a:lnSpc>
              <a:spcBef>
                <a:spcPts val="0"/>
              </a:spcBef>
              <a:spcAft>
                <a:spcPts val="0"/>
              </a:spcAft>
              <a:buNone/>
            </a:pPr>
            <a:r>
              <a:rPr lang="fr" sz="900">
                <a:solidFill>
                  <a:srgbClr val="5B6C7B"/>
                </a:solidFill>
                <a:latin typeface="Tahoma"/>
                <a:ea typeface="Tahoma"/>
                <a:cs typeface="Tahoma"/>
                <a:sym typeface="Tahoma"/>
              </a:rPr>
              <a:t>Boulanger Stéphane – Bronsart Fabrice – Charlier Emilie - De Sabata Carla Antoanela - El Moussaoui Marouan – Lazzem Hassen</a:t>
            </a:r>
            <a:br>
              <a:rPr lang="fr" sz="900">
                <a:solidFill>
                  <a:srgbClr val="5B6C7B"/>
                </a:solidFill>
                <a:latin typeface="Tahoma"/>
                <a:ea typeface="Tahoma"/>
                <a:cs typeface="Tahoma"/>
                <a:sym typeface="Tahoma"/>
              </a:rPr>
            </a:br>
            <a:endParaRPr sz="1100">
              <a:solidFill>
                <a:srgbClr val="5B6C7B"/>
              </a:solidFill>
              <a:latin typeface="Tahoma"/>
              <a:ea typeface="Tahoma"/>
              <a:cs typeface="Tahoma"/>
              <a:sym typeface="Tahoma"/>
            </a:endParaRPr>
          </a:p>
          <a:p>
            <a:pPr indent="0" lvl="0" marL="0" rtl="0" algn="ctr">
              <a:lnSpc>
                <a:spcPct val="115000"/>
              </a:lnSpc>
              <a:spcBef>
                <a:spcPts val="0"/>
              </a:spcBef>
              <a:spcAft>
                <a:spcPts val="0"/>
              </a:spcAft>
              <a:buNone/>
            </a:pPr>
            <a:r>
              <a:t/>
            </a:r>
            <a:endParaRPr b="1" sz="1000">
              <a:solidFill>
                <a:srgbClr val="293F54"/>
              </a:solidFill>
              <a:latin typeface="Tahoma"/>
              <a:ea typeface="Tahoma"/>
              <a:cs typeface="Tahoma"/>
              <a:sym typeface="Tahoma"/>
            </a:endParaRPr>
          </a:p>
        </p:txBody>
      </p:sp>
      <p:sp>
        <p:nvSpPr>
          <p:cNvPr id="63" name="Google Shape;63;p13"/>
          <p:cNvSpPr txBox="1"/>
          <p:nvPr>
            <p:ph idx="1" type="subTitle"/>
          </p:nvPr>
        </p:nvSpPr>
        <p:spPr>
          <a:xfrm>
            <a:off x="2812200" y="836350"/>
            <a:ext cx="3533700" cy="34866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fr" sz="1400">
                <a:solidFill>
                  <a:srgbClr val="293F54"/>
                </a:solidFill>
                <a:latin typeface="Tahoma"/>
                <a:ea typeface="Tahoma"/>
                <a:cs typeface="Tahoma"/>
                <a:sym typeface="Tahoma"/>
              </a:rPr>
              <a:t>CERTIFICAT BIM – ATELIER PROJET EXPÉRIMENTATION D’UN PROJET COLLABORATIF BIM</a:t>
            </a:r>
            <a:endParaRPr b="1" sz="1400">
              <a:solidFill>
                <a:srgbClr val="333F50"/>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20" name="Google Shape;120;p22"/>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3 usages - N°2 Optimisation des impacts </a:t>
            </a:r>
            <a:r>
              <a:rPr lang="fr"/>
              <a:t>environnementaux</a:t>
            </a:r>
            <a:r>
              <a:rPr lang="fr"/>
              <a:t> </a:t>
            </a:r>
            <a:endParaRPr/>
          </a:p>
        </p:txBody>
      </p:sp>
      <p:sp>
        <p:nvSpPr>
          <p:cNvPr id="121" name="Google Shape;121;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20000"/>
              </a:lnSpc>
              <a:spcBef>
                <a:spcPts val="500"/>
              </a:spcBef>
              <a:spcAft>
                <a:spcPts val="0"/>
              </a:spcAft>
              <a:buNone/>
            </a:pPr>
            <a:r>
              <a:rPr lang="fr" sz="1100">
                <a:solidFill>
                  <a:srgbClr val="30373D"/>
                </a:solidFill>
                <a:highlight>
                  <a:srgbClr val="FFFFFF"/>
                </a:highlight>
                <a:latin typeface="Tahoma"/>
                <a:ea typeface="Tahoma"/>
                <a:cs typeface="Tahoma"/>
                <a:sym typeface="Tahoma"/>
              </a:rPr>
              <a:t>Processus permettant l’évaluation et le suivi de l’impact environnemental du projet depuis la phase d’avant-projet sur base d’une analyse scientifique et neutre adaptée au marché belge de la construction.</a:t>
            </a:r>
            <a:endParaRPr sz="1100">
              <a:solidFill>
                <a:srgbClr val="30373D"/>
              </a:solidFill>
              <a:highlight>
                <a:srgbClr val="FFFFFF"/>
              </a:highlight>
              <a:latin typeface="Tahoma"/>
              <a:ea typeface="Tahoma"/>
              <a:cs typeface="Tahoma"/>
              <a:sym typeface="Tahoma"/>
            </a:endParaRPr>
          </a:p>
          <a:p>
            <a:pPr indent="0" lvl="0" marL="0" rtl="0" algn="l">
              <a:spcBef>
                <a:spcPts val="0"/>
              </a:spcBef>
              <a:spcAft>
                <a:spcPts val="0"/>
              </a:spcAft>
              <a:buNone/>
            </a:pPr>
            <a:r>
              <a:t/>
            </a:r>
            <a:endParaRPr sz="1100">
              <a:highlight>
                <a:srgbClr val="FFFFFF"/>
              </a:highlight>
              <a:latin typeface="Arial"/>
              <a:ea typeface="Arial"/>
              <a:cs typeface="Arial"/>
              <a:sym typeface="Arial"/>
            </a:endParaRPr>
          </a:p>
          <a:p>
            <a:pPr indent="0" lvl="0" marL="0" rtl="0" algn="l">
              <a:lnSpc>
                <a:spcPct val="120000"/>
              </a:lnSpc>
              <a:spcBef>
                <a:spcPts val="500"/>
              </a:spcBef>
              <a:spcAft>
                <a:spcPts val="0"/>
              </a:spcAft>
              <a:buNone/>
            </a:pPr>
            <a:r>
              <a:rPr lang="fr" sz="1100">
                <a:solidFill>
                  <a:srgbClr val="30373D"/>
                </a:solidFill>
                <a:highlight>
                  <a:srgbClr val="FFFFFF"/>
                </a:highlight>
                <a:latin typeface="Tahoma"/>
                <a:ea typeface="Tahoma"/>
                <a:cs typeface="Tahoma"/>
                <a:sym typeface="Tahoma"/>
              </a:rPr>
              <a:t>Cette évaluation sera établie grâce à l’outil </a:t>
            </a:r>
            <a:r>
              <a:rPr b="1" lang="fr" sz="1100">
                <a:solidFill>
                  <a:srgbClr val="30373D"/>
                </a:solidFill>
                <a:highlight>
                  <a:srgbClr val="FFFFFF"/>
                </a:highlight>
                <a:latin typeface="Tahoma"/>
                <a:ea typeface="Tahoma"/>
                <a:cs typeface="Tahoma"/>
                <a:sym typeface="Tahoma"/>
              </a:rPr>
              <a:t>TOTEM</a:t>
            </a:r>
            <a:r>
              <a:rPr lang="fr" sz="1100">
                <a:solidFill>
                  <a:srgbClr val="30373D"/>
                </a:solidFill>
                <a:highlight>
                  <a:srgbClr val="FFFFFF"/>
                </a:highlight>
                <a:latin typeface="Tahoma"/>
                <a:ea typeface="Tahoma"/>
                <a:cs typeface="Tahoma"/>
                <a:sym typeface="Tahoma"/>
              </a:rPr>
              <a:t> en lien avec les modèles BIM concernés. </a:t>
            </a:r>
            <a:r>
              <a:rPr lang="fr" sz="1100">
                <a:solidFill>
                  <a:srgbClr val="30373D"/>
                </a:solidFill>
                <a:highlight>
                  <a:srgbClr val="FFFF00"/>
                </a:highlight>
                <a:latin typeface="Tahoma"/>
                <a:ea typeface="Tahoma"/>
                <a:cs typeface="Tahoma"/>
                <a:sym typeface="Tahoma"/>
              </a:rPr>
              <a:t>(</a:t>
            </a:r>
            <a:r>
              <a:rPr lang="fr" sz="1100">
                <a:highlight>
                  <a:srgbClr val="FFFF00"/>
                </a:highlight>
                <a:latin typeface="Tahoma"/>
                <a:ea typeface="Tahoma"/>
                <a:cs typeface="Tahoma"/>
                <a:sym typeface="Tahoma"/>
              </a:rPr>
              <a:t> note pour Emilie :C’est un usage spécifique)</a:t>
            </a:r>
            <a:endParaRPr sz="1100">
              <a:highlight>
                <a:srgbClr val="FFFF00"/>
              </a:highlight>
              <a:latin typeface="Tahoma"/>
              <a:ea typeface="Tahoma"/>
              <a:cs typeface="Tahoma"/>
              <a:sym typeface="Tahoma"/>
            </a:endParaRPr>
          </a:p>
          <a:p>
            <a:pPr indent="0" lvl="0" marL="0" rtl="0" algn="l">
              <a:lnSpc>
                <a:spcPct val="120000"/>
              </a:lnSpc>
              <a:spcBef>
                <a:spcPts val="500"/>
              </a:spcBef>
              <a:spcAft>
                <a:spcPts val="0"/>
              </a:spcAft>
              <a:buNone/>
            </a:pPr>
            <a:r>
              <a:t/>
            </a:r>
            <a:endParaRPr sz="1100">
              <a:solidFill>
                <a:srgbClr val="30373D"/>
              </a:solidFill>
              <a:highlight>
                <a:srgbClr val="FFFFFF"/>
              </a:highlight>
              <a:latin typeface="Tahoma"/>
              <a:ea typeface="Tahoma"/>
              <a:cs typeface="Tahoma"/>
              <a:sym typeface="Tahoma"/>
            </a:endParaRPr>
          </a:p>
          <a:p>
            <a:pPr indent="0" lvl="0" marL="0" rtl="0" algn="l">
              <a:lnSpc>
                <a:spcPct val="120000"/>
              </a:lnSpc>
              <a:spcBef>
                <a:spcPts val="500"/>
              </a:spcBef>
              <a:spcAft>
                <a:spcPts val="0"/>
              </a:spcAft>
              <a:buNone/>
            </a:pPr>
            <a:r>
              <a:t/>
            </a:r>
            <a:endParaRPr sz="1100">
              <a:highlight>
                <a:srgbClr val="FFFFFF"/>
              </a:highlight>
              <a:latin typeface="Tahoma"/>
              <a:ea typeface="Tahoma"/>
              <a:cs typeface="Tahoma"/>
              <a:sym typeface="Tahoma"/>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lnSpc>
                <a:spcPct val="120000"/>
              </a:lnSpc>
              <a:spcBef>
                <a:spcPts val="500"/>
              </a:spcBef>
              <a:spcAft>
                <a:spcPts val="0"/>
              </a:spcAft>
              <a:buNone/>
            </a:pPr>
            <a:r>
              <a:t/>
            </a:r>
            <a:endParaRPr sz="1200">
              <a:solidFill>
                <a:srgbClr val="000000"/>
              </a:solidFill>
              <a:highlight>
                <a:schemeClr val="lt1"/>
              </a:highlight>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27" name="Google Shape;127;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3 usages - N°3 détections des collisions</a:t>
            </a:r>
            <a:endParaRPr/>
          </a:p>
        </p:txBody>
      </p:sp>
      <p:sp>
        <p:nvSpPr>
          <p:cNvPr id="128" name="Google Shape;128;p2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20000"/>
              </a:lnSpc>
              <a:spcBef>
                <a:spcPts val="500"/>
              </a:spcBef>
              <a:spcAft>
                <a:spcPts val="0"/>
              </a:spcAft>
              <a:buNone/>
            </a:pPr>
            <a:r>
              <a:rPr lang="fr" sz="1100">
                <a:highlight>
                  <a:srgbClr val="FFFFFF"/>
                </a:highlight>
                <a:latin typeface="Tahoma"/>
                <a:ea typeface="Tahoma"/>
                <a:cs typeface="Tahoma"/>
                <a:sym typeface="Tahoma"/>
              </a:rPr>
              <a:t>Processus permettant d’analyser les différents éléments du modèle moyennant des logiciels spécialisés afin de mettre en évidence les éventuels conflits ou collisions entre les différents modèle métier.</a:t>
            </a:r>
            <a:endParaRPr sz="1100">
              <a:highlight>
                <a:srgbClr val="FFFFFF"/>
              </a:highlight>
              <a:latin typeface="Tahoma"/>
              <a:ea typeface="Tahoma"/>
              <a:cs typeface="Tahoma"/>
              <a:sym typeface="Tahoma"/>
            </a:endParaRPr>
          </a:p>
          <a:p>
            <a:pPr indent="0" lvl="0" marL="0" rtl="0" algn="l">
              <a:lnSpc>
                <a:spcPct val="120000"/>
              </a:lnSpc>
              <a:spcBef>
                <a:spcPts val="500"/>
              </a:spcBef>
              <a:spcAft>
                <a:spcPts val="0"/>
              </a:spcAft>
              <a:buNone/>
            </a:pPr>
            <a:r>
              <a:rPr lang="fr" sz="1100">
                <a:highlight>
                  <a:srgbClr val="FFFFFF"/>
                </a:highlight>
                <a:latin typeface="Tahoma"/>
                <a:ea typeface="Tahoma"/>
                <a:cs typeface="Tahoma"/>
                <a:sym typeface="Tahoma"/>
              </a:rPr>
              <a:t>Le but est d’anticiper au maximum les problèmes sur chantier et de réduire les frais qui en découlent grâce à une meilleure coordination bien en amont de la phase exécution.</a:t>
            </a:r>
            <a:endParaRPr sz="1100">
              <a:highlight>
                <a:srgbClr val="FFFFFF"/>
              </a:highlight>
              <a:latin typeface="Tahoma"/>
              <a:ea typeface="Tahoma"/>
              <a:cs typeface="Tahoma"/>
              <a:sym typeface="Tahoma"/>
            </a:endParaRPr>
          </a:p>
          <a:p>
            <a:pPr indent="0" lvl="0" marL="0" rtl="0" algn="l">
              <a:lnSpc>
                <a:spcPct val="120000"/>
              </a:lnSpc>
              <a:spcBef>
                <a:spcPts val="500"/>
              </a:spcBef>
              <a:spcAft>
                <a:spcPts val="0"/>
              </a:spcAft>
              <a:buNone/>
            </a:pPr>
            <a:r>
              <a:rPr lang="fr" sz="1100">
                <a:highlight>
                  <a:srgbClr val="FFFFFF"/>
                </a:highlight>
                <a:latin typeface="Tahoma"/>
                <a:ea typeface="Tahoma"/>
                <a:cs typeface="Tahoma"/>
                <a:sym typeface="Tahoma"/>
              </a:rPr>
              <a:t>Ce processus doit, d’un côté, réduire les délais d’exécution et les échanges entre les intervenants, et d’un autre côté, augmenter la précision du modèle et la productivité sur chantier. </a:t>
            </a:r>
            <a:endParaRPr sz="1100">
              <a:latin typeface="Arial"/>
              <a:ea typeface="Arial"/>
              <a:cs typeface="Arial"/>
              <a:sym typeface="Arial"/>
            </a:endParaRPr>
          </a:p>
          <a:p>
            <a:pPr indent="0" lvl="0" marL="0" rtl="0" algn="l">
              <a:lnSpc>
                <a:spcPct val="120000"/>
              </a:lnSpc>
              <a:spcBef>
                <a:spcPts val="500"/>
              </a:spcBef>
              <a:spcAft>
                <a:spcPts val="0"/>
              </a:spcAft>
              <a:buNone/>
            </a:pPr>
            <a:r>
              <a:t/>
            </a:r>
            <a:endParaRPr sz="1100">
              <a:solidFill>
                <a:srgbClr val="30373D"/>
              </a:solidFill>
              <a:highlight>
                <a:srgbClr val="FFFFFF"/>
              </a:highlight>
              <a:latin typeface="Tahoma"/>
              <a:ea typeface="Tahoma"/>
              <a:cs typeface="Tahoma"/>
              <a:sym typeface="Tahoma"/>
            </a:endParaRPr>
          </a:p>
          <a:p>
            <a:pPr indent="0" lvl="0" marL="0" rtl="0" algn="l">
              <a:lnSpc>
                <a:spcPct val="120000"/>
              </a:lnSpc>
              <a:spcBef>
                <a:spcPts val="500"/>
              </a:spcBef>
              <a:spcAft>
                <a:spcPts val="0"/>
              </a:spcAft>
              <a:buNone/>
            </a:pPr>
            <a:r>
              <a:t/>
            </a:r>
            <a:endParaRPr sz="1100">
              <a:highlight>
                <a:srgbClr val="FFFFFF"/>
              </a:highlight>
              <a:latin typeface="Tahoma"/>
              <a:ea typeface="Tahoma"/>
              <a:cs typeface="Tahoma"/>
              <a:sym typeface="Tahoma"/>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lnSpc>
                <a:spcPct val="120000"/>
              </a:lnSpc>
              <a:spcBef>
                <a:spcPts val="500"/>
              </a:spcBef>
              <a:spcAft>
                <a:spcPts val="0"/>
              </a:spcAft>
              <a:buNone/>
            </a:pPr>
            <a:r>
              <a:t/>
            </a:r>
            <a:endParaRPr sz="1200">
              <a:solidFill>
                <a:srgbClr val="000000"/>
              </a:solidFill>
              <a:highlight>
                <a:schemeClr val="lt1"/>
              </a:highlight>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34" name="Google Shape;134;p24"/>
          <p:cNvSpPr txBox="1"/>
          <p:nvPr>
            <p:ph type="title"/>
          </p:nvPr>
        </p:nvSpPr>
        <p:spPr>
          <a:xfrm>
            <a:off x="311700" y="315925"/>
            <a:ext cx="8520600" cy="2158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fr"/>
              <a:t>Demandes spécifiques - </a:t>
            </a:r>
            <a:r>
              <a:rPr lang="fr">
                <a:highlight>
                  <a:srgbClr val="FFFF00"/>
                </a:highlight>
              </a:rPr>
              <a:t>j’ai souligné en jaune, dans les slides précédents , ce qui pour moi constitue les spécificités de notre projet BIM , peut-être pouvons nous les résumer ici? A toi de voir</a:t>
            </a:r>
            <a:endParaRPr>
              <a:highlight>
                <a:srgbClr val="FFFF0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Plan d’exécution</a:t>
            </a:r>
            <a:endParaRPr/>
          </a:p>
        </p:txBody>
      </p:sp>
      <p:sp>
        <p:nvSpPr>
          <p:cNvPr id="140" name="Google Shape;140;p25"/>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46" name="Google Shape;146;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Généralités</a:t>
            </a:r>
            <a:endParaRPr/>
          </a:p>
        </p:txBody>
      </p:sp>
      <p:sp>
        <p:nvSpPr>
          <p:cNvPr id="147" name="Google Shape;147;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53" name="Google Shape;153;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Création des flux de travail - Diagrams.Net</a:t>
            </a:r>
            <a:endParaRPr/>
          </a:p>
        </p:txBody>
      </p:sp>
      <p:pic>
        <p:nvPicPr>
          <p:cNvPr id="154" name="Google Shape;154;p27"/>
          <p:cNvPicPr preferRelativeResize="0"/>
          <p:nvPr/>
        </p:nvPicPr>
        <p:blipFill>
          <a:blip r:embed="rId3">
            <a:alphaModFix/>
          </a:blip>
          <a:stretch>
            <a:fillRect/>
          </a:stretch>
        </p:blipFill>
        <p:spPr>
          <a:xfrm rot="5400000">
            <a:off x="1429884" y="448302"/>
            <a:ext cx="3516816" cy="4899262"/>
          </a:xfrm>
          <a:prstGeom prst="rect">
            <a:avLst/>
          </a:prstGeom>
          <a:noFill/>
          <a:ln>
            <a:noFill/>
          </a:ln>
          <a:effectLst>
            <a:outerShdw blurRad="57150" rotWithShape="0" algn="bl" dir="5400000" dist="19050">
              <a:srgbClr val="000000">
                <a:alpha val="50000"/>
              </a:srgbClr>
            </a:outerShdw>
          </a:effectLst>
        </p:spPr>
      </p:pic>
      <p:pic>
        <p:nvPicPr>
          <p:cNvPr id="155" name="Google Shape;155;p27"/>
          <p:cNvPicPr preferRelativeResize="0"/>
          <p:nvPr/>
        </p:nvPicPr>
        <p:blipFill>
          <a:blip r:embed="rId4">
            <a:alphaModFix/>
          </a:blip>
          <a:stretch>
            <a:fillRect/>
          </a:stretch>
        </p:blipFill>
        <p:spPr>
          <a:xfrm rot="5400000">
            <a:off x="2944228" y="520884"/>
            <a:ext cx="3491741" cy="4899261"/>
          </a:xfrm>
          <a:prstGeom prst="rect">
            <a:avLst/>
          </a:prstGeom>
          <a:noFill/>
          <a:ln>
            <a:noFill/>
          </a:ln>
          <a:effectLst>
            <a:outerShdw blurRad="57150" rotWithShape="0" algn="bl" dir="5400000" dist="19050">
              <a:srgbClr val="000000">
                <a:alpha val="50000"/>
              </a:srgbClr>
            </a:outerShdw>
          </a:effectLst>
        </p:spPr>
      </p:pic>
      <p:pic>
        <p:nvPicPr>
          <p:cNvPr id="156" name="Google Shape;156;p27"/>
          <p:cNvPicPr preferRelativeResize="0"/>
          <p:nvPr/>
        </p:nvPicPr>
        <p:blipFill>
          <a:blip r:embed="rId5">
            <a:alphaModFix/>
          </a:blip>
          <a:stretch>
            <a:fillRect/>
          </a:stretch>
        </p:blipFill>
        <p:spPr>
          <a:xfrm rot="5400000">
            <a:off x="4191553" y="593466"/>
            <a:ext cx="3528307" cy="489926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Commun Data Environment (CDE)</a:t>
            </a:r>
            <a:endParaRPr/>
          </a:p>
        </p:txBody>
      </p:sp>
      <p:sp>
        <p:nvSpPr>
          <p:cNvPr id="162" name="Google Shape;162;p28"/>
          <p:cNvSpPr txBox="1"/>
          <p:nvPr>
            <p:ph idx="1" type="body"/>
          </p:nvPr>
        </p:nvSpPr>
        <p:spPr>
          <a:xfrm>
            <a:off x="311700" y="1325403"/>
            <a:ext cx="5130300" cy="1437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b="1" lang="fr" sz="1400"/>
              <a:t>Outils</a:t>
            </a:r>
            <a:endParaRPr b="1" sz="1400"/>
          </a:p>
          <a:p>
            <a:pPr indent="0" lvl="0" marL="0" rtl="0" algn="l">
              <a:lnSpc>
                <a:spcPct val="95000"/>
              </a:lnSpc>
              <a:spcBef>
                <a:spcPts val="1200"/>
              </a:spcBef>
              <a:spcAft>
                <a:spcPts val="0"/>
              </a:spcAft>
              <a:buSzPts val="688"/>
              <a:buNone/>
            </a:pPr>
            <a:r>
              <a:rPr lang="fr" sz="1400"/>
              <a:t>Deux composantes privilégiées :</a:t>
            </a:r>
            <a:endParaRPr sz="1400"/>
          </a:p>
          <a:p>
            <a:pPr indent="0" lvl="0" marL="0" rtl="0" algn="l">
              <a:lnSpc>
                <a:spcPct val="95000"/>
              </a:lnSpc>
              <a:spcBef>
                <a:spcPts val="1200"/>
              </a:spcBef>
              <a:spcAft>
                <a:spcPts val="0"/>
              </a:spcAft>
              <a:buSzPts val="688"/>
              <a:buNone/>
            </a:pPr>
            <a:r>
              <a:rPr lang="fr" sz="1150"/>
              <a:t>Gestion des maquettes (Model Management System) : BIM360</a:t>
            </a:r>
            <a:endParaRPr sz="1150"/>
          </a:p>
          <a:p>
            <a:pPr indent="0" lvl="0" marL="0" rtl="0" algn="l">
              <a:lnSpc>
                <a:spcPct val="95000"/>
              </a:lnSpc>
              <a:spcBef>
                <a:spcPts val="1200"/>
              </a:spcBef>
              <a:spcAft>
                <a:spcPts val="1200"/>
              </a:spcAft>
              <a:buSzPts val="688"/>
              <a:buNone/>
            </a:pPr>
            <a:r>
              <a:rPr lang="fr" sz="1150"/>
              <a:t>Gestion des documents (Document Management System) : kwargs.be</a:t>
            </a:r>
            <a:endParaRPr sz="1150"/>
          </a:p>
        </p:txBody>
      </p:sp>
      <p:sp>
        <p:nvSpPr>
          <p:cNvPr id="163" name="Google Shape;16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64" name="Google Shape;164;p28"/>
          <p:cNvPicPr preferRelativeResize="0"/>
          <p:nvPr/>
        </p:nvPicPr>
        <p:blipFill>
          <a:blip r:embed="rId3">
            <a:alphaModFix/>
          </a:blip>
          <a:stretch>
            <a:fillRect/>
          </a:stretch>
        </p:blipFill>
        <p:spPr>
          <a:xfrm>
            <a:off x="3962948" y="3112750"/>
            <a:ext cx="548700" cy="548700"/>
          </a:xfrm>
          <a:prstGeom prst="rect">
            <a:avLst/>
          </a:prstGeom>
          <a:noFill/>
          <a:ln>
            <a:noFill/>
          </a:ln>
        </p:spPr>
      </p:pic>
      <p:pic>
        <p:nvPicPr>
          <p:cNvPr id="165" name="Google Shape;165;p28"/>
          <p:cNvPicPr preferRelativeResize="0"/>
          <p:nvPr/>
        </p:nvPicPr>
        <p:blipFill>
          <a:blip r:embed="rId4">
            <a:alphaModFix/>
          </a:blip>
          <a:stretch>
            <a:fillRect/>
          </a:stretch>
        </p:blipFill>
        <p:spPr>
          <a:xfrm>
            <a:off x="3905805" y="3897059"/>
            <a:ext cx="605850" cy="612413"/>
          </a:xfrm>
          <a:prstGeom prst="rect">
            <a:avLst/>
          </a:prstGeom>
          <a:noFill/>
          <a:ln>
            <a:noFill/>
          </a:ln>
        </p:spPr>
      </p:pic>
      <p:cxnSp>
        <p:nvCxnSpPr>
          <p:cNvPr id="166" name="Google Shape;166;p28"/>
          <p:cNvCxnSpPr/>
          <p:nvPr/>
        </p:nvCxnSpPr>
        <p:spPr>
          <a:xfrm>
            <a:off x="2000588" y="3316913"/>
            <a:ext cx="1104900" cy="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28"/>
          <p:cNvCxnSpPr/>
          <p:nvPr/>
        </p:nvCxnSpPr>
        <p:spPr>
          <a:xfrm>
            <a:off x="2000588" y="3956800"/>
            <a:ext cx="1104900" cy="0"/>
          </a:xfrm>
          <a:prstGeom prst="straightConnector1">
            <a:avLst/>
          </a:prstGeom>
          <a:noFill/>
          <a:ln cap="flat" cmpd="sng" w="9525">
            <a:solidFill>
              <a:schemeClr val="dk2"/>
            </a:solidFill>
            <a:prstDash val="solid"/>
            <a:round/>
            <a:headEnd len="med" w="med" type="none"/>
            <a:tailEnd len="med" w="med" type="triangle"/>
          </a:ln>
        </p:spPr>
      </p:cxnSp>
      <p:sp>
        <p:nvSpPr>
          <p:cNvPr id="168" name="Google Shape;168;p28"/>
          <p:cNvSpPr txBox="1"/>
          <p:nvPr/>
        </p:nvSpPr>
        <p:spPr>
          <a:xfrm>
            <a:off x="311700" y="3093725"/>
            <a:ext cx="888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latin typeface="Open Sans"/>
                <a:ea typeface="Open Sans"/>
                <a:cs typeface="Open Sans"/>
                <a:sym typeface="Open Sans"/>
              </a:rPr>
              <a:t>MMS</a:t>
            </a:r>
            <a:endParaRPr b="1" sz="1700">
              <a:latin typeface="Open Sans"/>
              <a:ea typeface="Open Sans"/>
              <a:cs typeface="Open Sans"/>
              <a:sym typeface="Open Sans"/>
            </a:endParaRPr>
          </a:p>
        </p:txBody>
      </p:sp>
      <p:sp>
        <p:nvSpPr>
          <p:cNvPr id="169" name="Google Shape;169;p28"/>
          <p:cNvSpPr txBox="1"/>
          <p:nvPr/>
        </p:nvSpPr>
        <p:spPr>
          <a:xfrm>
            <a:off x="311700" y="3733600"/>
            <a:ext cx="888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latin typeface="Open Sans"/>
                <a:ea typeface="Open Sans"/>
                <a:cs typeface="Open Sans"/>
                <a:sym typeface="Open Sans"/>
              </a:rPr>
              <a:t>DMS</a:t>
            </a:r>
            <a:endParaRPr b="1" sz="1700">
              <a:latin typeface="Open Sans"/>
              <a:ea typeface="Open Sans"/>
              <a:cs typeface="Open Sans"/>
              <a:sym typeface="Open Sans"/>
            </a:endParaRPr>
          </a:p>
        </p:txBody>
      </p:sp>
      <p:pic>
        <p:nvPicPr>
          <p:cNvPr id="170" name="Google Shape;170;p28"/>
          <p:cNvPicPr preferRelativeResize="0"/>
          <p:nvPr/>
        </p:nvPicPr>
        <p:blipFill>
          <a:blip r:embed="rId5">
            <a:alphaModFix/>
          </a:blip>
          <a:stretch>
            <a:fillRect/>
          </a:stretch>
        </p:blipFill>
        <p:spPr>
          <a:xfrm>
            <a:off x="3881425" y="1147225"/>
            <a:ext cx="654600" cy="761975"/>
          </a:xfrm>
          <a:prstGeom prst="rect">
            <a:avLst/>
          </a:prstGeom>
          <a:noFill/>
          <a:ln>
            <a:noFill/>
          </a:ln>
        </p:spPr>
      </p:pic>
      <p:sp>
        <p:nvSpPr>
          <p:cNvPr id="171" name="Google Shape;171;p28"/>
          <p:cNvSpPr txBox="1"/>
          <p:nvPr>
            <p:ph idx="1" type="body"/>
          </p:nvPr>
        </p:nvSpPr>
        <p:spPr>
          <a:xfrm>
            <a:off x="5312700" y="1325400"/>
            <a:ext cx="3519600" cy="1437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b="1" lang="fr" sz="1400"/>
              <a:t>Workflows</a:t>
            </a:r>
            <a:endParaRPr b="1" sz="1400"/>
          </a:p>
          <a:p>
            <a:pPr indent="0" lvl="0" marL="0" rtl="0" algn="l">
              <a:lnSpc>
                <a:spcPct val="95000"/>
              </a:lnSpc>
              <a:spcBef>
                <a:spcPts val="1200"/>
              </a:spcBef>
              <a:spcAft>
                <a:spcPts val="1200"/>
              </a:spcAft>
              <a:buSzPts val="688"/>
              <a:buNone/>
            </a:pPr>
            <a:r>
              <a:rPr lang="fr" sz="1400"/>
              <a:t>Reste à faire</a:t>
            </a:r>
            <a:endParaRPr sz="115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BIM 360</a:t>
            </a:r>
            <a:endParaRPr/>
          </a:p>
        </p:txBody>
      </p:sp>
      <p:sp>
        <p:nvSpPr>
          <p:cNvPr id="177" name="Google Shape;177;p29"/>
          <p:cNvSpPr txBox="1"/>
          <p:nvPr>
            <p:ph idx="1" type="body"/>
          </p:nvPr>
        </p:nvSpPr>
        <p:spPr>
          <a:xfrm>
            <a:off x="311700" y="1011975"/>
            <a:ext cx="8520600" cy="90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Arborescence du projet et attribution des autorisations</a:t>
            </a:r>
            <a:endParaRPr/>
          </a:p>
          <a:p>
            <a:pPr indent="0" lvl="0" marL="0" rtl="0" algn="l">
              <a:spcBef>
                <a:spcPts val="1200"/>
              </a:spcBef>
              <a:spcAft>
                <a:spcPts val="1200"/>
              </a:spcAft>
              <a:buNone/>
            </a:pPr>
            <a:r>
              <a:t/>
            </a:r>
            <a:endParaRPr/>
          </a:p>
        </p:txBody>
      </p:sp>
      <p:sp>
        <p:nvSpPr>
          <p:cNvPr id="178" name="Google Shape;17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79" name="Google Shape;179;p29"/>
          <p:cNvPicPr preferRelativeResize="0"/>
          <p:nvPr/>
        </p:nvPicPr>
        <p:blipFill>
          <a:blip r:embed="rId3">
            <a:alphaModFix/>
          </a:blip>
          <a:stretch>
            <a:fillRect/>
          </a:stretch>
        </p:blipFill>
        <p:spPr>
          <a:xfrm>
            <a:off x="8069536" y="333387"/>
            <a:ext cx="796375" cy="796375"/>
          </a:xfrm>
          <a:prstGeom prst="rect">
            <a:avLst/>
          </a:prstGeom>
          <a:noFill/>
          <a:ln>
            <a:noFill/>
          </a:ln>
        </p:spPr>
      </p:pic>
      <p:pic>
        <p:nvPicPr>
          <p:cNvPr id="180" name="Google Shape;180;p29"/>
          <p:cNvPicPr preferRelativeResize="0"/>
          <p:nvPr/>
        </p:nvPicPr>
        <p:blipFill>
          <a:blip r:embed="rId4">
            <a:alphaModFix/>
          </a:blip>
          <a:stretch>
            <a:fillRect/>
          </a:stretch>
        </p:blipFill>
        <p:spPr>
          <a:xfrm>
            <a:off x="922600" y="1766150"/>
            <a:ext cx="7298795" cy="2924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BIM 360</a:t>
            </a:r>
            <a:endParaRPr/>
          </a:p>
        </p:txBody>
      </p:sp>
      <p:sp>
        <p:nvSpPr>
          <p:cNvPr id="186" name="Google Shape;186;p30"/>
          <p:cNvSpPr txBox="1"/>
          <p:nvPr>
            <p:ph idx="1" type="body"/>
          </p:nvPr>
        </p:nvSpPr>
        <p:spPr>
          <a:xfrm>
            <a:off x="311700" y="1011975"/>
            <a:ext cx="8520600" cy="90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Convention d’attribution de noms</a:t>
            </a:r>
            <a:endParaRPr/>
          </a:p>
          <a:p>
            <a:pPr indent="0" lvl="0" marL="0" rtl="0" algn="l">
              <a:spcBef>
                <a:spcPts val="1200"/>
              </a:spcBef>
              <a:spcAft>
                <a:spcPts val="1200"/>
              </a:spcAft>
              <a:buNone/>
            </a:pPr>
            <a:r>
              <a:t/>
            </a:r>
            <a:endParaRPr/>
          </a:p>
        </p:txBody>
      </p:sp>
      <p:sp>
        <p:nvSpPr>
          <p:cNvPr id="187" name="Google Shape;18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88" name="Google Shape;188;p30"/>
          <p:cNvPicPr preferRelativeResize="0"/>
          <p:nvPr/>
        </p:nvPicPr>
        <p:blipFill>
          <a:blip r:embed="rId3">
            <a:alphaModFix/>
          </a:blip>
          <a:stretch>
            <a:fillRect/>
          </a:stretch>
        </p:blipFill>
        <p:spPr>
          <a:xfrm>
            <a:off x="8069536" y="333387"/>
            <a:ext cx="796375" cy="796375"/>
          </a:xfrm>
          <a:prstGeom prst="rect">
            <a:avLst/>
          </a:prstGeom>
          <a:noFill/>
          <a:ln>
            <a:noFill/>
          </a:ln>
        </p:spPr>
      </p:pic>
      <p:pic>
        <p:nvPicPr>
          <p:cNvPr id="189" name="Google Shape;189;p30"/>
          <p:cNvPicPr preferRelativeResize="0"/>
          <p:nvPr/>
        </p:nvPicPr>
        <p:blipFill>
          <a:blip r:embed="rId4">
            <a:alphaModFix/>
          </a:blip>
          <a:stretch>
            <a:fillRect/>
          </a:stretch>
        </p:blipFill>
        <p:spPr>
          <a:xfrm>
            <a:off x="461025" y="1837575"/>
            <a:ext cx="8221956" cy="244464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BIM 360</a:t>
            </a:r>
            <a:endParaRPr/>
          </a:p>
        </p:txBody>
      </p:sp>
      <p:sp>
        <p:nvSpPr>
          <p:cNvPr id="195" name="Google Shape;195;p31"/>
          <p:cNvSpPr txBox="1"/>
          <p:nvPr>
            <p:ph idx="1" type="body"/>
          </p:nvPr>
        </p:nvSpPr>
        <p:spPr>
          <a:xfrm>
            <a:off x="311700" y="1011975"/>
            <a:ext cx="8520600" cy="90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WorkFlow de révisions / réunions / Type de Issues … </a:t>
            </a:r>
            <a:r>
              <a:rPr lang="fr"/>
              <a:t>(Test) </a:t>
            </a:r>
            <a:endParaRPr/>
          </a:p>
          <a:p>
            <a:pPr indent="0" lvl="0" marL="0" rtl="0" algn="l">
              <a:spcBef>
                <a:spcPts val="1200"/>
              </a:spcBef>
              <a:spcAft>
                <a:spcPts val="1200"/>
              </a:spcAft>
              <a:buNone/>
            </a:pPr>
            <a:r>
              <a:t/>
            </a:r>
            <a:endParaRPr/>
          </a:p>
        </p:txBody>
      </p:sp>
      <p:sp>
        <p:nvSpPr>
          <p:cNvPr id="196" name="Google Shape;19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197" name="Google Shape;197;p31"/>
          <p:cNvPicPr preferRelativeResize="0"/>
          <p:nvPr/>
        </p:nvPicPr>
        <p:blipFill>
          <a:blip r:embed="rId3">
            <a:alphaModFix/>
          </a:blip>
          <a:stretch>
            <a:fillRect/>
          </a:stretch>
        </p:blipFill>
        <p:spPr>
          <a:xfrm>
            <a:off x="8069536" y="333387"/>
            <a:ext cx="796375" cy="796375"/>
          </a:xfrm>
          <a:prstGeom prst="rect">
            <a:avLst/>
          </a:prstGeom>
          <a:noFill/>
          <a:ln>
            <a:noFill/>
          </a:ln>
        </p:spPr>
      </p:pic>
      <p:pic>
        <p:nvPicPr>
          <p:cNvPr id="198" name="Google Shape;198;p31"/>
          <p:cNvPicPr preferRelativeResize="0"/>
          <p:nvPr/>
        </p:nvPicPr>
        <p:blipFill rotWithShape="1">
          <a:blip r:embed="rId4">
            <a:alphaModFix/>
          </a:blip>
          <a:srcRect b="0" l="0" r="35620" t="0"/>
          <a:stretch/>
        </p:blipFill>
        <p:spPr>
          <a:xfrm>
            <a:off x="826617" y="1548825"/>
            <a:ext cx="5296400" cy="1008927"/>
          </a:xfrm>
          <a:prstGeom prst="rect">
            <a:avLst/>
          </a:prstGeom>
          <a:noFill/>
          <a:ln>
            <a:noFill/>
          </a:ln>
          <a:effectLst>
            <a:outerShdw blurRad="57150" rotWithShape="0" algn="bl" dir="5400000" dist="19050">
              <a:srgbClr val="000000">
                <a:alpha val="50000"/>
              </a:srgbClr>
            </a:outerShdw>
          </a:effectLst>
        </p:spPr>
      </p:pic>
      <p:pic>
        <p:nvPicPr>
          <p:cNvPr id="199" name="Google Shape;199;p31"/>
          <p:cNvPicPr preferRelativeResize="0"/>
          <p:nvPr/>
        </p:nvPicPr>
        <p:blipFill rotWithShape="1">
          <a:blip r:embed="rId5">
            <a:alphaModFix/>
          </a:blip>
          <a:srcRect b="0" l="0" r="35220" t="0"/>
          <a:stretch/>
        </p:blipFill>
        <p:spPr>
          <a:xfrm>
            <a:off x="826613" y="2672269"/>
            <a:ext cx="5296402" cy="2136500"/>
          </a:xfrm>
          <a:prstGeom prst="rect">
            <a:avLst/>
          </a:prstGeom>
          <a:noFill/>
          <a:ln>
            <a:noFill/>
          </a:ln>
          <a:effectLst>
            <a:outerShdw blurRad="57150" rotWithShape="0" algn="bl" dir="5400000" dist="19050">
              <a:srgbClr val="000000">
                <a:alpha val="50000"/>
              </a:srgbClr>
            </a:outerShdw>
          </a:effectLst>
        </p:spPr>
      </p:pic>
      <p:pic>
        <p:nvPicPr>
          <p:cNvPr id="200" name="Google Shape;200;p31"/>
          <p:cNvPicPr preferRelativeResize="0"/>
          <p:nvPr/>
        </p:nvPicPr>
        <p:blipFill>
          <a:blip r:embed="rId6">
            <a:alphaModFix/>
          </a:blip>
          <a:stretch>
            <a:fillRect/>
          </a:stretch>
        </p:blipFill>
        <p:spPr>
          <a:xfrm>
            <a:off x="6301071" y="1548825"/>
            <a:ext cx="2016317" cy="3265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fr" sz="3859"/>
              <a:t>Introduction : la demande départ </a:t>
            </a:r>
            <a:endParaRPr sz="3859"/>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kwargs.be</a:t>
            </a:r>
            <a:endParaRPr/>
          </a:p>
        </p:txBody>
      </p:sp>
      <p:sp>
        <p:nvSpPr>
          <p:cNvPr id="206" name="Google Shape;206;p32"/>
          <p:cNvSpPr txBox="1"/>
          <p:nvPr>
            <p:ph idx="1" type="body"/>
          </p:nvPr>
        </p:nvSpPr>
        <p:spPr>
          <a:xfrm>
            <a:off x="311700" y="1011975"/>
            <a:ext cx="8520600" cy="90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Plateforme open source développé par le MO</a:t>
            </a:r>
            <a:endParaRPr/>
          </a:p>
          <a:p>
            <a:pPr indent="0" lvl="0" marL="0" rtl="0" algn="l">
              <a:spcBef>
                <a:spcPts val="1200"/>
              </a:spcBef>
              <a:spcAft>
                <a:spcPts val="1200"/>
              </a:spcAft>
              <a:buNone/>
            </a:pPr>
            <a:r>
              <a:t/>
            </a:r>
            <a:endParaRPr/>
          </a:p>
        </p:txBody>
      </p:sp>
      <p:sp>
        <p:nvSpPr>
          <p:cNvPr id="207" name="Google Shape;20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08" name="Google Shape;208;p32"/>
          <p:cNvPicPr preferRelativeResize="0"/>
          <p:nvPr/>
        </p:nvPicPr>
        <p:blipFill>
          <a:blip r:embed="rId3">
            <a:alphaModFix/>
          </a:blip>
          <a:stretch>
            <a:fillRect/>
          </a:stretch>
        </p:blipFill>
        <p:spPr>
          <a:xfrm>
            <a:off x="7738863" y="178913"/>
            <a:ext cx="1093449" cy="1105325"/>
          </a:xfrm>
          <a:prstGeom prst="rect">
            <a:avLst/>
          </a:prstGeom>
          <a:noFill/>
          <a:ln>
            <a:noFill/>
          </a:ln>
        </p:spPr>
      </p:pic>
      <p:pic>
        <p:nvPicPr>
          <p:cNvPr id="209" name="Google Shape;209;p32"/>
          <p:cNvPicPr preferRelativeResize="0"/>
          <p:nvPr/>
        </p:nvPicPr>
        <p:blipFill>
          <a:blip r:embed="rId4">
            <a:alphaModFix/>
          </a:blip>
          <a:stretch>
            <a:fillRect/>
          </a:stretch>
        </p:blipFill>
        <p:spPr>
          <a:xfrm>
            <a:off x="1264300" y="1599250"/>
            <a:ext cx="6615389" cy="2924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kwargs.be</a:t>
            </a:r>
            <a:endParaRPr/>
          </a:p>
        </p:txBody>
      </p:sp>
      <p:sp>
        <p:nvSpPr>
          <p:cNvPr id="215" name="Google Shape;215;p33"/>
          <p:cNvSpPr txBox="1"/>
          <p:nvPr>
            <p:ph idx="1" type="body"/>
          </p:nvPr>
        </p:nvSpPr>
        <p:spPr>
          <a:xfrm>
            <a:off x="311700" y="1011975"/>
            <a:ext cx="8520600" cy="90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fr"/>
              <a:t>Plateforme open source développé par le MO</a:t>
            </a:r>
            <a:endParaRPr/>
          </a:p>
          <a:p>
            <a:pPr indent="0" lvl="0" marL="0" rtl="0" algn="l">
              <a:spcBef>
                <a:spcPts val="1200"/>
              </a:spcBef>
              <a:spcAft>
                <a:spcPts val="1200"/>
              </a:spcAft>
              <a:buNone/>
            </a:pPr>
            <a:r>
              <a:t/>
            </a:r>
            <a:endParaRPr/>
          </a:p>
        </p:txBody>
      </p:sp>
      <p:sp>
        <p:nvSpPr>
          <p:cNvPr id="216" name="Google Shape;21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17" name="Google Shape;217;p33"/>
          <p:cNvPicPr preferRelativeResize="0"/>
          <p:nvPr/>
        </p:nvPicPr>
        <p:blipFill>
          <a:blip r:embed="rId3">
            <a:alphaModFix/>
          </a:blip>
          <a:stretch>
            <a:fillRect/>
          </a:stretch>
        </p:blipFill>
        <p:spPr>
          <a:xfrm>
            <a:off x="7738863" y="178913"/>
            <a:ext cx="1093449" cy="1105325"/>
          </a:xfrm>
          <a:prstGeom prst="rect">
            <a:avLst/>
          </a:prstGeom>
          <a:noFill/>
          <a:ln>
            <a:noFill/>
          </a:ln>
        </p:spPr>
      </p:pic>
      <p:pic>
        <p:nvPicPr>
          <p:cNvPr id="218" name="Google Shape;218;p33"/>
          <p:cNvPicPr preferRelativeResize="0"/>
          <p:nvPr/>
        </p:nvPicPr>
        <p:blipFill>
          <a:blip r:embed="rId4">
            <a:alphaModFix/>
          </a:blip>
          <a:stretch>
            <a:fillRect/>
          </a:stretch>
        </p:blipFill>
        <p:spPr>
          <a:xfrm>
            <a:off x="311700" y="1513200"/>
            <a:ext cx="6796199" cy="3101875"/>
          </a:xfrm>
          <a:prstGeom prst="rect">
            <a:avLst/>
          </a:prstGeom>
          <a:noFill/>
          <a:ln>
            <a:noFill/>
          </a:ln>
        </p:spPr>
      </p:pic>
      <p:pic>
        <p:nvPicPr>
          <p:cNvPr id="219" name="Google Shape;219;p33"/>
          <p:cNvPicPr preferRelativeResize="0"/>
          <p:nvPr/>
        </p:nvPicPr>
        <p:blipFill>
          <a:blip r:embed="rId5">
            <a:alphaModFix/>
          </a:blip>
          <a:stretch>
            <a:fillRect/>
          </a:stretch>
        </p:blipFill>
        <p:spPr>
          <a:xfrm>
            <a:off x="3753251" y="2988475"/>
            <a:ext cx="4962575" cy="18294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kwargs.be</a:t>
            </a:r>
            <a:endParaRPr/>
          </a:p>
        </p:txBody>
      </p:sp>
      <p:sp>
        <p:nvSpPr>
          <p:cNvPr id="225" name="Google Shape;225;p34"/>
          <p:cNvSpPr txBox="1"/>
          <p:nvPr>
            <p:ph idx="1" type="body"/>
          </p:nvPr>
        </p:nvSpPr>
        <p:spPr>
          <a:xfrm>
            <a:off x="311700" y="1479975"/>
            <a:ext cx="8520600" cy="433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fr"/>
              <a:t>Caractéristiques :</a:t>
            </a:r>
            <a:endParaRPr/>
          </a:p>
        </p:txBody>
      </p:sp>
      <p:sp>
        <p:nvSpPr>
          <p:cNvPr id="226" name="Google Shape;22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pic>
        <p:nvPicPr>
          <p:cNvPr id="227" name="Google Shape;227;p34"/>
          <p:cNvPicPr preferRelativeResize="0"/>
          <p:nvPr/>
        </p:nvPicPr>
        <p:blipFill>
          <a:blip r:embed="rId3">
            <a:alphaModFix/>
          </a:blip>
          <a:stretch>
            <a:fillRect/>
          </a:stretch>
        </p:blipFill>
        <p:spPr>
          <a:xfrm>
            <a:off x="7738863" y="178913"/>
            <a:ext cx="1093449" cy="1105325"/>
          </a:xfrm>
          <a:prstGeom prst="rect">
            <a:avLst/>
          </a:prstGeom>
          <a:noFill/>
          <a:ln>
            <a:noFill/>
          </a:ln>
        </p:spPr>
      </p:pic>
      <p:sp>
        <p:nvSpPr>
          <p:cNvPr id="228" name="Google Shape;228;p34"/>
          <p:cNvSpPr txBox="1"/>
          <p:nvPr/>
        </p:nvSpPr>
        <p:spPr>
          <a:xfrm>
            <a:off x="311700" y="1913775"/>
            <a:ext cx="8520600" cy="2216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Open Sans"/>
              <a:buChar char="-"/>
            </a:pPr>
            <a:r>
              <a:rPr lang="fr" sz="2200">
                <a:latin typeface="Open Sans"/>
                <a:ea typeface="Open Sans"/>
                <a:cs typeface="Open Sans"/>
                <a:sym typeface="Open Sans"/>
              </a:rPr>
              <a:t>développé en python</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fr" sz="2200">
                <a:latin typeface="Open Sans"/>
                <a:ea typeface="Open Sans"/>
                <a:cs typeface="Open Sans"/>
                <a:sym typeface="Open Sans"/>
              </a:rPr>
              <a:t>code ouvert et lisible</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fr" sz="2200">
                <a:latin typeface="Open Sans"/>
                <a:ea typeface="Open Sans"/>
                <a:cs typeface="Open Sans"/>
                <a:sym typeface="Open Sans"/>
              </a:rPr>
              <a:t>interopérabilité des données</a:t>
            </a:r>
            <a:endParaRPr sz="23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fr" sz="2200">
                <a:latin typeface="Open Sans"/>
                <a:ea typeface="Open Sans"/>
                <a:cs typeface="Open Sans"/>
                <a:sym typeface="Open Sans"/>
              </a:rPr>
              <a:t>hébergement sécurisé, gestion des accès</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fr" sz="2200">
                <a:latin typeface="Open Sans"/>
                <a:ea typeface="Open Sans"/>
                <a:cs typeface="Open Sans"/>
                <a:sym typeface="Open Sans"/>
              </a:rPr>
              <a:t>inspiré de ISO 19650-3</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fr" sz="2200">
                <a:latin typeface="Open Sans"/>
                <a:ea typeface="Open Sans"/>
                <a:cs typeface="Open Sans"/>
                <a:sym typeface="Open Sans"/>
              </a:rPr>
              <a:t>adapté aux spécificités des infrastructures scolaires</a:t>
            </a:r>
            <a:endParaRPr sz="22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34" name="Google Shape;234;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Usage spécifique : TOTEM</a:t>
            </a:r>
            <a:endParaRPr/>
          </a:p>
        </p:txBody>
      </p:sp>
      <p:pic>
        <p:nvPicPr>
          <p:cNvPr id="235" name="Google Shape;235;p35"/>
          <p:cNvPicPr preferRelativeResize="0"/>
          <p:nvPr/>
        </p:nvPicPr>
        <p:blipFill>
          <a:blip r:embed="rId3">
            <a:alphaModFix/>
          </a:blip>
          <a:stretch>
            <a:fillRect/>
          </a:stretch>
        </p:blipFill>
        <p:spPr>
          <a:xfrm>
            <a:off x="381525" y="1088575"/>
            <a:ext cx="5039349" cy="1656075"/>
          </a:xfrm>
          <a:prstGeom prst="rect">
            <a:avLst/>
          </a:prstGeom>
          <a:noFill/>
          <a:ln>
            <a:noFill/>
          </a:ln>
        </p:spPr>
      </p:pic>
      <p:pic>
        <p:nvPicPr>
          <p:cNvPr id="236" name="Google Shape;236;p35"/>
          <p:cNvPicPr preferRelativeResize="0"/>
          <p:nvPr/>
        </p:nvPicPr>
        <p:blipFill>
          <a:blip r:embed="rId4">
            <a:alphaModFix/>
          </a:blip>
          <a:stretch>
            <a:fillRect/>
          </a:stretch>
        </p:blipFill>
        <p:spPr>
          <a:xfrm>
            <a:off x="381525" y="3090726"/>
            <a:ext cx="2136449" cy="1572499"/>
          </a:xfrm>
          <a:prstGeom prst="rect">
            <a:avLst/>
          </a:prstGeom>
          <a:noFill/>
          <a:ln>
            <a:noFill/>
          </a:ln>
        </p:spPr>
      </p:pic>
      <p:cxnSp>
        <p:nvCxnSpPr>
          <p:cNvPr id="237" name="Google Shape;237;p35"/>
          <p:cNvCxnSpPr>
            <a:stCxn id="236" idx="3"/>
          </p:cNvCxnSpPr>
          <p:nvPr/>
        </p:nvCxnSpPr>
        <p:spPr>
          <a:xfrm flipH="1" rot="10800000">
            <a:off x="2517974" y="3871276"/>
            <a:ext cx="478800" cy="5700"/>
          </a:xfrm>
          <a:prstGeom prst="straightConnector1">
            <a:avLst/>
          </a:prstGeom>
          <a:noFill/>
          <a:ln cap="flat" cmpd="sng" w="9525">
            <a:solidFill>
              <a:schemeClr val="dk2"/>
            </a:solidFill>
            <a:prstDash val="solid"/>
            <a:round/>
            <a:headEnd len="med" w="med" type="none"/>
            <a:tailEnd len="med" w="med" type="triangle"/>
          </a:ln>
        </p:spPr>
      </p:cxnSp>
      <p:pic>
        <p:nvPicPr>
          <p:cNvPr id="238" name="Google Shape;238;p35"/>
          <p:cNvPicPr preferRelativeResize="0"/>
          <p:nvPr/>
        </p:nvPicPr>
        <p:blipFill>
          <a:blip r:embed="rId5">
            <a:alphaModFix/>
          </a:blip>
          <a:stretch>
            <a:fillRect/>
          </a:stretch>
        </p:blipFill>
        <p:spPr>
          <a:xfrm>
            <a:off x="2996775" y="3114850"/>
            <a:ext cx="2318691" cy="1572500"/>
          </a:xfrm>
          <a:prstGeom prst="rect">
            <a:avLst/>
          </a:prstGeom>
          <a:noFill/>
          <a:ln>
            <a:noFill/>
          </a:ln>
        </p:spPr>
      </p:pic>
      <p:cxnSp>
        <p:nvCxnSpPr>
          <p:cNvPr id="239" name="Google Shape;239;p35"/>
          <p:cNvCxnSpPr/>
          <p:nvPr/>
        </p:nvCxnSpPr>
        <p:spPr>
          <a:xfrm flipH="1" rot="10800000">
            <a:off x="5315474" y="3871276"/>
            <a:ext cx="478800" cy="5700"/>
          </a:xfrm>
          <a:prstGeom prst="straightConnector1">
            <a:avLst/>
          </a:prstGeom>
          <a:noFill/>
          <a:ln cap="flat" cmpd="sng" w="9525">
            <a:solidFill>
              <a:schemeClr val="dk2"/>
            </a:solidFill>
            <a:prstDash val="solid"/>
            <a:round/>
            <a:headEnd len="med" w="med" type="none"/>
            <a:tailEnd len="med" w="med" type="triangle"/>
          </a:ln>
        </p:spPr>
      </p:cxnSp>
      <p:pic>
        <p:nvPicPr>
          <p:cNvPr id="240" name="Google Shape;240;p35"/>
          <p:cNvPicPr preferRelativeResize="0"/>
          <p:nvPr/>
        </p:nvPicPr>
        <p:blipFill>
          <a:blip r:embed="rId6">
            <a:alphaModFix/>
          </a:blip>
          <a:stretch>
            <a:fillRect/>
          </a:stretch>
        </p:blipFill>
        <p:spPr>
          <a:xfrm>
            <a:off x="5794275" y="3130700"/>
            <a:ext cx="2433861" cy="1572499"/>
          </a:xfrm>
          <a:prstGeom prst="rect">
            <a:avLst/>
          </a:prstGeom>
          <a:noFill/>
          <a:ln>
            <a:noFill/>
          </a:ln>
        </p:spPr>
      </p:pic>
      <p:cxnSp>
        <p:nvCxnSpPr>
          <p:cNvPr id="241" name="Google Shape;241;p35"/>
          <p:cNvCxnSpPr/>
          <p:nvPr/>
        </p:nvCxnSpPr>
        <p:spPr>
          <a:xfrm rot="10800000">
            <a:off x="7036924" y="2715426"/>
            <a:ext cx="10800" cy="375300"/>
          </a:xfrm>
          <a:prstGeom prst="straightConnector1">
            <a:avLst/>
          </a:prstGeom>
          <a:noFill/>
          <a:ln cap="flat" cmpd="sng" w="9525">
            <a:solidFill>
              <a:schemeClr val="dk2"/>
            </a:solidFill>
            <a:prstDash val="solid"/>
            <a:round/>
            <a:headEnd len="med" w="med" type="none"/>
            <a:tailEnd len="med" w="med" type="triangle"/>
          </a:ln>
        </p:spPr>
      </p:cxnSp>
      <p:pic>
        <p:nvPicPr>
          <p:cNvPr id="242" name="Google Shape;242;p35"/>
          <p:cNvPicPr preferRelativeResize="0"/>
          <p:nvPr/>
        </p:nvPicPr>
        <p:blipFill>
          <a:blip r:embed="rId7">
            <a:alphaModFix/>
          </a:blip>
          <a:stretch>
            <a:fillRect/>
          </a:stretch>
        </p:blipFill>
        <p:spPr>
          <a:xfrm>
            <a:off x="5794275" y="1369993"/>
            <a:ext cx="2678174" cy="13054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48" name="Google Shape;248;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Usage spécifique : détection des clash</a:t>
            </a:r>
            <a:endParaRPr/>
          </a:p>
        </p:txBody>
      </p:sp>
      <p:sp>
        <p:nvSpPr>
          <p:cNvPr id="249" name="Google Shape;249;p36"/>
          <p:cNvSpPr txBox="1"/>
          <p:nvPr/>
        </p:nvSpPr>
        <p:spPr>
          <a:xfrm>
            <a:off x="687400" y="1254225"/>
            <a:ext cx="7633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pen Sans"/>
                <a:ea typeface="Open Sans"/>
                <a:cs typeface="Open Sans"/>
                <a:sym typeface="Open Sans"/>
              </a:rPr>
              <a:t>Bien qu’il s’agisse d’un usage premier/fondamental du BIM, nous avons voulu tester les interactions de disciplines différentes employant des logiciels métier provenant d’éditeurs concurrents (Autodesk Revit - Nemetschek Allplan) pour s’obliger à sortir de solutions propriétaires.</a:t>
            </a:r>
            <a:endParaRPr>
              <a:latin typeface="Open Sans"/>
              <a:ea typeface="Open Sans"/>
              <a:cs typeface="Open Sans"/>
              <a:sym typeface="Open Sans"/>
            </a:endParaRPr>
          </a:p>
          <a:p>
            <a:pPr indent="0" lvl="0" marL="0" rtl="0" algn="l">
              <a:spcBef>
                <a:spcPts val="0"/>
              </a:spcBef>
              <a:spcAft>
                <a:spcPts val="0"/>
              </a:spcAft>
              <a:buNone/>
            </a:pPr>
            <a:r>
              <a:rPr lang="fr">
                <a:latin typeface="Open Sans"/>
                <a:ea typeface="Open Sans"/>
                <a:cs typeface="Open Sans"/>
                <a:sym typeface="Open Sans"/>
              </a:rPr>
              <a:t>Voir ci-après Conventions de modélisation et Avancement en cours</a:t>
            </a:r>
            <a:endParaRPr>
              <a:latin typeface="Open Sans"/>
              <a:ea typeface="Open Sans"/>
              <a:cs typeface="Open Sans"/>
              <a:sym typeface="Open Sans"/>
            </a:endParaRPr>
          </a:p>
        </p:txBody>
      </p:sp>
      <p:pic>
        <p:nvPicPr>
          <p:cNvPr id="250" name="Google Shape;250;p36"/>
          <p:cNvPicPr preferRelativeResize="0"/>
          <p:nvPr/>
        </p:nvPicPr>
        <p:blipFill>
          <a:blip r:embed="rId3">
            <a:alphaModFix/>
          </a:blip>
          <a:stretch>
            <a:fillRect/>
          </a:stretch>
        </p:blipFill>
        <p:spPr>
          <a:xfrm>
            <a:off x="1111075" y="2928975"/>
            <a:ext cx="798850" cy="699000"/>
          </a:xfrm>
          <a:prstGeom prst="rect">
            <a:avLst/>
          </a:prstGeom>
          <a:noFill/>
          <a:ln>
            <a:noFill/>
          </a:ln>
        </p:spPr>
      </p:pic>
      <p:pic>
        <p:nvPicPr>
          <p:cNvPr id="251" name="Google Shape;251;p36"/>
          <p:cNvPicPr preferRelativeResize="0"/>
          <p:nvPr/>
        </p:nvPicPr>
        <p:blipFill>
          <a:blip r:embed="rId4">
            <a:alphaModFix/>
          </a:blip>
          <a:stretch>
            <a:fillRect/>
          </a:stretch>
        </p:blipFill>
        <p:spPr>
          <a:xfrm>
            <a:off x="5098025" y="3026063"/>
            <a:ext cx="2828925" cy="504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57" name="Google Shape;257;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Conventions de modélisation</a:t>
            </a:r>
            <a:endParaRPr/>
          </a:p>
        </p:txBody>
      </p:sp>
      <p:pic>
        <p:nvPicPr>
          <p:cNvPr id="258" name="Google Shape;258;p37"/>
          <p:cNvPicPr preferRelativeResize="0"/>
          <p:nvPr/>
        </p:nvPicPr>
        <p:blipFill>
          <a:blip r:embed="rId3">
            <a:alphaModFix/>
          </a:blip>
          <a:stretch>
            <a:fillRect/>
          </a:stretch>
        </p:blipFill>
        <p:spPr>
          <a:xfrm>
            <a:off x="3968700" y="1016200"/>
            <a:ext cx="4863602" cy="3691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ctrTitle"/>
          </p:nvPr>
        </p:nvSpPr>
        <p:spPr>
          <a:xfrm>
            <a:off x="3044700" y="14442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fr"/>
              <a:t>Avancement en cours : maquettes</a:t>
            </a:r>
            <a:endParaRPr/>
          </a:p>
        </p:txBody>
      </p:sp>
      <p:sp>
        <p:nvSpPr>
          <p:cNvPr id="264" name="Google Shape;264;p38"/>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70" name="Google Shape;270;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Contrôles qualité</a:t>
            </a:r>
            <a:endParaRPr/>
          </a:p>
        </p:txBody>
      </p:sp>
      <p:pic>
        <p:nvPicPr>
          <p:cNvPr id="271" name="Google Shape;271;p39"/>
          <p:cNvPicPr preferRelativeResize="0"/>
          <p:nvPr/>
        </p:nvPicPr>
        <p:blipFill>
          <a:blip r:embed="rId3">
            <a:alphaModFix/>
          </a:blip>
          <a:stretch>
            <a:fillRect/>
          </a:stretch>
        </p:blipFill>
        <p:spPr>
          <a:xfrm>
            <a:off x="359950" y="1054400"/>
            <a:ext cx="3848925" cy="1728575"/>
          </a:xfrm>
          <a:prstGeom prst="rect">
            <a:avLst/>
          </a:prstGeom>
          <a:noFill/>
          <a:ln>
            <a:noFill/>
          </a:ln>
        </p:spPr>
      </p:pic>
      <p:pic>
        <p:nvPicPr>
          <p:cNvPr id="272" name="Google Shape;272;p39"/>
          <p:cNvPicPr preferRelativeResize="0"/>
          <p:nvPr/>
        </p:nvPicPr>
        <p:blipFill>
          <a:blip r:embed="rId4">
            <a:alphaModFix/>
          </a:blip>
          <a:stretch>
            <a:fillRect/>
          </a:stretch>
        </p:blipFill>
        <p:spPr>
          <a:xfrm>
            <a:off x="4463800" y="1054400"/>
            <a:ext cx="1403300" cy="464175"/>
          </a:xfrm>
          <a:prstGeom prst="rect">
            <a:avLst/>
          </a:prstGeom>
          <a:noFill/>
          <a:ln>
            <a:noFill/>
          </a:ln>
        </p:spPr>
      </p:pic>
      <p:pic>
        <p:nvPicPr>
          <p:cNvPr id="273" name="Google Shape;273;p39"/>
          <p:cNvPicPr preferRelativeResize="0"/>
          <p:nvPr/>
        </p:nvPicPr>
        <p:blipFill>
          <a:blip r:embed="rId5">
            <a:alphaModFix/>
          </a:blip>
          <a:stretch>
            <a:fillRect/>
          </a:stretch>
        </p:blipFill>
        <p:spPr>
          <a:xfrm>
            <a:off x="4520100" y="1622051"/>
            <a:ext cx="4411800" cy="3105849"/>
          </a:xfrm>
          <a:prstGeom prst="rect">
            <a:avLst/>
          </a:prstGeom>
          <a:noFill/>
          <a:ln>
            <a:noFill/>
          </a:ln>
        </p:spPr>
      </p:pic>
      <p:pic>
        <p:nvPicPr>
          <p:cNvPr id="274" name="Google Shape;274;p39"/>
          <p:cNvPicPr preferRelativeResize="0"/>
          <p:nvPr/>
        </p:nvPicPr>
        <p:blipFill>
          <a:blip r:embed="rId6">
            <a:alphaModFix/>
          </a:blip>
          <a:stretch>
            <a:fillRect/>
          </a:stretch>
        </p:blipFill>
        <p:spPr>
          <a:xfrm>
            <a:off x="2805575" y="3972890"/>
            <a:ext cx="1403300" cy="7550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280" name="Google Shape;280;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Coordination des maquettes</a:t>
            </a:r>
            <a:endParaRPr/>
          </a:p>
        </p:txBody>
      </p:sp>
      <p:pic>
        <p:nvPicPr>
          <p:cNvPr id="281" name="Google Shape;281;p40"/>
          <p:cNvPicPr preferRelativeResize="0"/>
          <p:nvPr/>
        </p:nvPicPr>
        <p:blipFill>
          <a:blip r:embed="rId3">
            <a:alphaModFix/>
          </a:blip>
          <a:stretch>
            <a:fillRect/>
          </a:stretch>
        </p:blipFill>
        <p:spPr>
          <a:xfrm>
            <a:off x="2745250" y="1147225"/>
            <a:ext cx="5678525" cy="3342925"/>
          </a:xfrm>
          <a:prstGeom prst="rect">
            <a:avLst/>
          </a:prstGeom>
          <a:noFill/>
          <a:ln>
            <a:noFill/>
          </a:ln>
        </p:spPr>
      </p:pic>
      <p:pic>
        <p:nvPicPr>
          <p:cNvPr id="282" name="Google Shape;282;p40"/>
          <p:cNvPicPr preferRelativeResize="0"/>
          <p:nvPr/>
        </p:nvPicPr>
        <p:blipFill>
          <a:blip r:embed="rId4">
            <a:alphaModFix/>
          </a:blip>
          <a:stretch>
            <a:fillRect/>
          </a:stretch>
        </p:blipFill>
        <p:spPr>
          <a:xfrm>
            <a:off x="1189575" y="3735140"/>
            <a:ext cx="1403300" cy="75501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ctrTitle"/>
          </p:nvPr>
        </p:nvSpPr>
        <p:spPr>
          <a:xfrm>
            <a:off x="3044700" y="188126"/>
            <a:ext cx="3054600" cy="4638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fr"/>
              <a:t>Conclusion</a:t>
            </a:r>
            <a:endParaRPr/>
          </a:p>
          <a:p>
            <a:pPr indent="0" lvl="0" marL="0" rtl="0" algn="ctr">
              <a:spcBef>
                <a:spcPts val="0"/>
              </a:spcBef>
              <a:spcAft>
                <a:spcPts val="0"/>
              </a:spcAft>
              <a:buNone/>
            </a:pPr>
            <a:r>
              <a:rPr lang="fr" sz="2105"/>
              <a:t>pour le 17 juin, il nous reste à développer toute la partie “contôle qualité” et prendre les décisions</a:t>
            </a:r>
            <a:r>
              <a:rPr lang="fr" sz="3755"/>
              <a:t> </a:t>
            </a:r>
            <a:r>
              <a:rPr lang="fr" sz="2088"/>
              <a:t>en matière de CDE. Notre projet de départ était d’utiliser un système le plus ouvert possible mais on peut facilement s’apercevoir qu’il à rapidement atteint ses limites . En effet la quantité de données liées au BIM, nous pousse à utiliser des outils plus adaptés comme BIM 360 . La solution sera peut-</a:t>
            </a:r>
            <a:r>
              <a:rPr lang="fr" sz="2088"/>
              <a:t>être</a:t>
            </a:r>
            <a:r>
              <a:rPr lang="fr" sz="2088"/>
              <a:t> apportée par le GEM avec sa plateforme “kwargs”</a:t>
            </a:r>
            <a:endParaRPr sz="2088"/>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3044700" y="773400"/>
            <a:ext cx="3054600" cy="3931500"/>
          </a:xfrm>
          <a:prstGeom prst="rect">
            <a:avLst/>
          </a:prstGeom>
        </p:spPr>
        <p:txBody>
          <a:bodyPr anchorCtr="0" anchor="b" bIns="91425" lIns="91425" spcFirstLastPara="1" rIns="91425" wrap="square" tIns="91425">
            <a:normAutofit fontScale="90000"/>
          </a:bodyPr>
          <a:lstStyle/>
          <a:p>
            <a:pPr indent="0" lvl="0" marL="0" rtl="0" algn="l">
              <a:lnSpc>
                <a:spcPct val="120000"/>
              </a:lnSpc>
              <a:spcBef>
                <a:spcPts val="500"/>
              </a:spcBef>
              <a:spcAft>
                <a:spcPts val="0"/>
              </a:spcAft>
              <a:buClr>
                <a:schemeClr val="dk1"/>
              </a:buClr>
              <a:buSzPct val="100000"/>
              <a:buFont typeface="Arial"/>
              <a:buNone/>
            </a:pPr>
            <a:r>
              <a:rPr lang="fr" sz="1100">
                <a:latin typeface="Tahoma"/>
                <a:ea typeface="Tahoma"/>
                <a:cs typeface="Tahoma"/>
                <a:sym typeface="Tahoma"/>
              </a:rPr>
              <a:t>L’École supérieure des Arts de Tournai vient d’acquérir un terrain proche de son implantation actuelle pour y construire un auditoire de 150 places et de salles d’atelier pour les cours de sculpture, de peinture et autres disciplines artistiques. </a:t>
            </a:r>
            <a:endParaRPr sz="1100">
              <a:latin typeface="Tahoma"/>
              <a:ea typeface="Tahoma"/>
              <a:cs typeface="Tahoma"/>
              <a:sym typeface="Tahoma"/>
            </a:endParaRPr>
          </a:p>
          <a:p>
            <a:pPr indent="0" lvl="0" marL="0" rtl="0" algn="l">
              <a:lnSpc>
                <a:spcPct val="120000"/>
              </a:lnSpc>
              <a:spcBef>
                <a:spcPts val="500"/>
              </a:spcBef>
              <a:spcAft>
                <a:spcPts val="0"/>
              </a:spcAft>
              <a:buClr>
                <a:schemeClr val="dk1"/>
              </a:buClr>
              <a:buSzPct val="100000"/>
              <a:buFont typeface="Arial"/>
              <a:buNone/>
            </a:pPr>
            <a:r>
              <a:rPr lang="fr" sz="1100">
                <a:latin typeface="Tahoma"/>
                <a:ea typeface="Tahoma"/>
                <a:cs typeface="Tahoma"/>
                <a:sym typeface="Tahoma"/>
              </a:rPr>
              <a:t>L’auditoire pourra également être utilisé en soirée pour des activités diverses.</a:t>
            </a:r>
            <a:endParaRPr sz="1100">
              <a:latin typeface="Tahoma"/>
              <a:ea typeface="Tahoma"/>
              <a:cs typeface="Tahoma"/>
              <a:sym typeface="Tahoma"/>
            </a:endParaRPr>
          </a:p>
          <a:p>
            <a:pPr indent="0" lvl="0" marL="0" rtl="0" algn="l">
              <a:lnSpc>
                <a:spcPct val="120000"/>
              </a:lnSpc>
              <a:spcBef>
                <a:spcPts val="500"/>
              </a:spcBef>
              <a:spcAft>
                <a:spcPts val="0"/>
              </a:spcAft>
              <a:buClr>
                <a:schemeClr val="dk1"/>
              </a:buClr>
              <a:buSzPct val="100000"/>
              <a:buFont typeface="Arial"/>
              <a:buNone/>
            </a:pPr>
            <a:r>
              <a:rPr lang="fr" sz="1100">
                <a:latin typeface="Tahoma"/>
                <a:ea typeface="Tahoma"/>
                <a:cs typeface="Tahoma"/>
                <a:sym typeface="Tahoma"/>
              </a:rPr>
              <a:t>Le nouveau bâtiment sera construit au sein d’une parcelle en friche de 18 ares.</a:t>
            </a:r>
            <a:endParaRPr sz="1100">
              <a:latin typeface="Tahoma"/>
              <a:ea typeface="Tahoma"/>
              <a:cs typeface="Tahoma"/>
              <a:sym typeface="Tahoma"/>
            </a:endParaRPr>
          </a:p>
          <a:p>
            <a:pPr indent="0" lvl="0" marL="0" rtl="0" algn="l">
              <a:lnSpc>
                <a:spcPct val="120000"/>
              </a:lnSpc>
              <a:spcBef>
                <a:spcPts val="500"/>
              </a:spcBef>
              <a:spcAft>
                <a:spcPts val="0"/>
              </a:spcAft>
              <a:buClr>
                <a:schemeClr val="dk1"/>
              </a:buClr>
              <a:buSzPct val="100000"/>
              <a:buFont typeface="Arial"/>
              <a:buNone/>
            </a:pPr>
            <a:r>
              <a:rPr lang="fr" sz="1100">
                <a:latin typeface="Tahoma"/>
                <a:ea typeface="Tahoma"/>
                <a:cs typeface="Tahoma"/>
                <a:sym typeface="Tahoma"/>
              </a:rPr>
              <a:t>Le présent projet recomposera cette parcelle en ménageant l’espace pour l’auditoire, les ateliers de peinture et de sculpture, et ses locaux annexes.</a:t>
            </a:r>
            <a:endParaRPr sz="1100">
              <a:latin typeface="Tahoma"/>
              <a:ea typeface="Tahoma"/>
              <a:cs typeface="Tahoma"/>
              <a:sym typeface="Tahoma"/>
            </a:endParaRPr>
          </a:p>
          <a:p>
            <a:pPr indent="0" lvl="0" marL="0" rtl="0" algn="l">
              <a:lnSpc>
                <a:spcPct val="120000"/>
              </a:lnSpc>
              <a:spcBef>
                <a:spcPts val="500"/>
              </a:spcBef>
              <a:spcAft>
                <a:spcPts val="0"/>
              </a:spcAft>
              <a:buClr>
                <a:schemeClr val="dk1"/>
              </a:buClr>
              <a:buSzPct val="100000"/>
              <a:buFont typeface="Arial"/>
              <a:buNone/>
            </a:pPr>
            <a:r>
              <a:rPr lang="fr" sz="1100">
                <a:latin typeface="Tahoma"/>
                <a:ea typeface="Tahoma"/>
                <a:cs typeface="Tahoma"/>
                <a:sym typeface="Tahoma"/>
              </a:rPr>
              <a:t>Il est précisé que cette parcelle fait partie</a:t>
            </a:r>
            <a:r>
              <a:rPr lang="fr" sz="900">
                <a:latin typeface="Tahoma"/>
                <a:ea typeface="Tahoma"/>
                <a:cs typeface="Tahoma"/>
                <a:sym typeface="Tahoma"/>
              </a:rPr>
              <a:t> </a:t>
            </a:r>
            <a:r>
              <a:rPr lang="fr" sz="1100">
                <a:latin typeface="Tahoma"/>
                <a:ea typeface="Tahoma"/>
                <a:cs typeface="Tahoma"/>
                <a:sym typeface="Tahoma"/>
              </a:rPr>
              <a:t>intégrante du quartier et participera au renouveau de la commune de Tournai. </a:t>
            </a:r>
            <a:endParaRPr sz="1100">
              <a:latin typeface="Tahoma"/>
              <a:ea typeface="Tahoma"/>
              <a:cs typeface="Tahoma"/>
              <a:sym typeface="Tahoma"/>
            </a:endParaRPr>
          </a:p>
          <a:p>
            <a:pPr indent="0" lvl="0" marL="0" rtl="0" algn="l">
              <a:lnSpc>
                <a:spcPct val="120000"/>
              </a:lnSpc>
              <a:spcBef>
                <a:spcPts val="500"/>
              </a:spcBef>
              <a:spcAft>
                <a:spcPts val="0"/>
              </a:spcAft>
              <a:buClr>
                <a:schemeClr val="dk1"/>
              </a:buClr>
              <a:buSzPct val="100000"/>
              <a:buFont typeface="Arial"/>
              <a:buNone/>
            </a:pPr>
            <a:r>
              <a:rPr lang="fr" sz="1100">
                <a:latin typeface="Tahoma"/>
                <a:ea typeface="Tahoma"/>
                <a:cs typeface="Tahoma"/>
                <a:sym typeface="Tahoma"/>
              </a:rPr>
              <a:t>La commune a entamé une procédure de modification du plan parcellaire cadastral dans un avenir proche.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79" name="Google Shape;79;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Composition de l’équipe </a:t>
            </a:r>
            <a:endParaRPr/>
          </a:p>
        </p:txBody>
      </p:sp>
      <p:sp>
        <p:nvSpPr>
          <p:cNvPr id="80" name="Google Shape;80;p16"/>
          <p:cNvSpPr txBox="1"/>
          <p:nvPr>
            <p:ph idx="1" type="body"/>
          </p:nvPr>
        </p:nvSpPr>
        <p:spPr>
          <a:xfrm>
            <a:off x="311700" y="1811275"/>
            <a:ext cx="8520600" cy="276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Fabrice BRONSART - Architecte</a:t>
            </a:r>
            <a:r>
              <a:rPr lang="fr" sz="1050">
                <a:solidFill>
                  <a:srgbClr val="222222"/>
                </a:solidFill>
                <a:highlight>
                  <a:srgbClr val="FFFFFF"/>
                </a:highlight>
                <a:latin typeface="Roboto"/>
                <a:ea typeface="Roboto"/>
                <a:cs typeface="Roboto"/>
                <a:sym typeface="Roboto"/>
              </a:rPr>
              <a:t> </a:t>
            </a:r>
            <a:r>
              <a:rPr lang="fr"/>
              <a:t>/ </a:t>
            </a:r>
            <a:r>
              <a:rPr b="1" lang="fr"/>
              <a:t>BIM Process Manager</a:t>
            </a:r>
            <a:endParaRPr b="1"/>
          </a:p>
          <a:p>
            <a:pPr indent="-342900" lvl="0" marL="457200" rtl="0" algn="l">
              <a:spcBef>
                <a:spcPts val="0"/>
              </a:spcBef>
              <a:spcAft>
                <a:spcPts val="0"/>
              </a:spcAft>
              <a:buSzPts val="1800"/>
              <a:buChar char="●"/>
            </a:pPr>
            <a:r>
              <a:rPr lang="fr"/>
              <a:t>Stéphane Boulanger - Ingénieur structure / </a:t>
            </a:r>
            <a:r>
              <a:rPr b="1" lang="fr"/>
              <a:t>BIM Discipline Manager ST</a:t>
            </a:r>
            <a:endParaRPr b="1"/>
          </a:p>
          <a:p>
            <a:pPr indent="-342900" lvl="0" marL="457200" rtl="0" algn="l">
              <a:spcBef>
                <a:spcPts val="0"/>
              </a:spcBef>
              <a:spcAft>
                <a:spcPts val="0"/>
              </a:spcAft>
              <a:buSzPts val="1800"/>
              <a:buChar char="●"/>
            </a:pPr>
            <a:r>
              <a:rPr lang="fr"/>
              <a:t>Hassen LAZZEM - Architecte / </a:t>
            </a:r>
            <a:r>
              <a:rPr b="1" lang="fr"/>
              <a:t>BIM </a:t>
            </a:r>
            <a:r>
              <a:rPr b="1" lang="fr"/>
              <a:t>Discipline Manager TS</a:t>
            </a:r>
            <a:endParaRPr b="1"/>
          </a:p>
          <a:p>
            <a:pPr indent="-342900" lvl="0" marL="457200" rtl="0" algn="l">
              <a:spcBef>
                <a:spcPts val="0"/>
              </a:spcBef>
              <a:spcAft>
                <a:spcPts val="0"/>
              </a:spcAft>
              <a:buSzPts val="1800"/>
              <a:buChar char="●"/>
            </a:pPr>
            <a:r>
              <a:rPr lang="fr"/>
              <a:t>Carla ANTOANELA DE SABATA - Architecte </a:t>
            </a:r>
            <a:r>
              <a:rPr lang="fr"/>
              <a:t>/ </a:t>
            </a:r>
            <a:r>
              <a:rPr b="1" lang="fr"/>
              <a:t>BIM Discipline Manager AR</a:t>
            </a:r>
            <a:endParaRPr b="1"/>
          </a:p>
          <a:p>
            <a:pPr indent="-342900" lvl="0" marL="457200" rtl="0" algn="l">
              <a:spcBef>
                <a:spcPts val="0"/>
              </a:spcBef>
              <a:spcAft>
                <a:spcPts val="0"/>
              </a:spcAft>
              <a:buSzPts val="1800"/>
              <a:buChar char="●"/>
            </a:pPr>
            <a:r>
              <a:rPr lang="fr"/>
              <a:t>Marouan EL MOUSSAOUI - Informaticien /</a:t>
            </a:r>
            <a:r>
              <a:rPr b="1" lang="fr"/>
              <a:t> </a:t>
            </a:r>
            <a:r>
              <a:rPr b="1" lang="fr"/>
              <a:t>Maître</a:t>
            </a:r>
            <a:r>
              <a:rPr b="1" lang="fr"/>
              <a:t> d’ouvrage</a:t>
            </a:r>
            <a:endParaRPr b="1"/>
          </a:p>
          <a:p>
            <a:pPr indent="-342900" lvl="0" marL="457200" rtl="0" algn="l">
              <a:spcBef>
                <a:spcPts val="0"/>
              </a:spcBef>
              <a:spcAft>
                <a:spcPts val="0"/>
              </a:spcAft>
              <a:buSzPts val="1800"/>
              <a:buChar char="●"/>
            </a:pPr>
            <a:r>
              <a:rPr lang="fr"/>
              <a:t>Emilie CHARLIER - Architecte /</a:t>
            </a:r>
            <a:r>
              <a:rPr b="1" lang="fr"/>
              <a:t> Coordinateur BIM</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Protocole</a:t>
            </a:r>
            <a:endParaRPr/>
          </a:p>
        </p:txBody>
      </p:sp>
      <p:sp>
        <p:nvSpPr>
          <p:cNvPr id="86" name="Google Shape;86;p17"/>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92" name="Google Shape;92;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Généralités</a:t>
            </a:r>
            <a:endParaRPr/>
          </a:p>
        </p:txBody>
      </p:sp>
      <p:sp>
        <p:nvSpPr>
          <p:cNvPr id="93" name="Google Shape;93;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Type de contrat de forme traditionnelle ( contrairement à une type design &amp; build , pour la phase exécution une autre équipe pourrait être désignée). </a:t>
            </a:r>
            <a:r>
              <a:rPr lang="fr">
                <a:highlight>
                  <a:srgbClr val="FFFF00"/>
                </a:highlight>
              </a:rPr>
              <a:t>Une première spécificité de notre projet BIM a été d’inviter, en phase élaboration de l’AV projet , le GEM. Si les entreprises liées à l’exécution avaient étaient désignées , nous serions partis sur un aute type de contrat  et nous les aurions également conviées à l’élaboration de l’Av Projet</a:t>
            </a:r>
            <a:endParaRPr>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99" name="Google Shape;99;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Définitions des objectifs BIM</a:t>
            </a:r>
            <a:endParaRPr/>
          </a:p>
        </p:txBody>
      </p:sp>
      <p:sp>
        <p:nvSpPr>
          <p:cNvPr id="100" name="Google Shape;100;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10000"/>
          </a:bodyPr>
          <a:lstStyle/>
          <a:p>
            <a:pPr indent="0" lvl="0" marL="0" rtl="0" algn="l">
              <a:lnSpc>
                <a:spcPct val="120000"/>
              </a:lnSpc>
              <a:spcBef>
                <a:spcPts val="500"/>
              </a:spcBef>
              <a:spcAft>
                <a:spcPts val="0"/>
              </a:spcAft>
              <a:buNone/>
            </a:pPr>
            <a:r>
              <a:rPr b="1" lang="fr" sz="1200">
                <a:solidFill>
                  <a:srgbClr val="000000"/>
                </a:solidFill>
                <a:latin typeface="Tahoma"/>
                <a:ea typeface="Tahoma"/>
                <a:cs typeface="Tahoma"/>
                <a:sym typeface="Tahoma"/>
              </a:rPr>
              <a:t>La qualité de la construction </a:t>
            </a:r>
            <a:r>
              <a:rPr lang="fr" sz="1200">
                <a:solidFill>
                  <a:srgbClr val="000000"/>
                </a:solidFill>
                <a:latin typeface="Tahoma"/>
                <a:ea typeface="Tahoma"/>
                <a:cs typeface="Tahoma"/>
                <a:sym typeface="Tahoma"/>
              </a:rPr>
              <a:t>: </a:t>
            </a:r>
            <a:r>
              <a:rPr lang="fr" sz="1200">
                <a:solidFill>
                  <a:srgbClr val="000000"/>
                </a:solidFill>
                <a:highlight>
                  <a:schemeClr val="lt1"/>
                </a:highlight>
                <a:latin typeface="Tahoma"/>
                <a:ea typeface="Tahoma"/>
                <a:cs typeface="Tahoma"/>
                <a:sym typeface="Tahoma"/>
              </a:rPr>
              <a:t>en détectant et résolvant au maximum les défauts de conception avant même le démarrage du chantier ;</a:t>
            </a:r>
            <a:endParaRPr sz="1200">
              <a:solidFill>
                <a:srgbClr val="000000"/>
              </a:solidFill>
              <a:highlight>
                <a:schemeClr val="lt1"/>
              </a:highlight>
              <a:latin typeface="Tahoma"/>
              <a:ea typeface="Tahoma"/>
              <a:cs typeface="Tahoma"/>
              <a:sym typeface="Tahoma"/>
            </a:endParaRPr>
          </a:p>
          <a:p>
            <a:pPr indent="0" lvl="0" marL="0" rtl="0" algn="l">
              <a:lnSpc>
                <a:spcPct val="120000"/>
              </a:lnSpc>
              <a:spcBef>
                <a:spcPts val="500"/>
              </a:spcBef>
              <a:spcAft>
                <a:spcPts val="0"/>
              </a:spcAft>
              <a:buNone/>
            </a:pPr>
            <a:r>
              <a:rPr b="1" lang="fr" sz="1200">
                <a:solidFill>
                  <a:srgbClr val="000000"/>
                </a:solidFill>
                <a:highlight>
                  <a:schemeClr val="lt1"/>
                </a:highlight>
                <a:latin typeface="Tahoma"/>
                <a:ea typeface="Tahoma"/>
                <a:cs typeface="Tahoma"/>
                <a:sym typeface="Tahoma"/>
              </a:rPr>
              <a:t>La maîtrise des coûts </a:t>
            </a:r>
            <a:r>
              <a:rPr lang="fr" sz="1200">
                <a:solidFill>
                  <a:srgbClr val="000000"/>
                </a:solidFill>
                <a:highlight>
                  <a:schemeClr val="lt1"/>
                </a:highlight>
                <a:latin typeface="Tahoma"/>
                <a:ea typeface="Tahoma"/>
                <a:cs typeface="Tahoma"/>
                <a:sym typeface="Tahoma"/>
              </a:rPr>
              <a:t>: grâce à une base de données continuellement actualisées pour le suivi financier du projet ;</a:t>
            </a:r>
            <a:endParaRPr sz="1200">
              <a:solidFill>
                <a:srgbClr val="000000"/>
              </a:solidFill>
              <a:highlight>
                <a:schemeClr val="lt1"/>
              </a:highlight>
              <a:latin typeface="Tahoma"/>
              <a:ea typeface="Tahoma"/>
              <a:cs typeface="Tahoma"/>
              <a:sym typeface="Tahoma"/>
            </a:endParaRPr>
          </a:p>
          <a:p>
            <a:pPr indent="0" lvl="0" marL="0" rtl="0" algn="l">
              <a:lnSpc>
                <a:spcPct val="120000"/>
              </a:lnSpc>
              <a:spcBef>
                <a:spcPts val="500"/>
              </a:spcBef>
              <a:spcAft>
                <a:spcPts val="0"/>
              </a:spcAft>
              <a:buNone/>
            </a:pPr>
            <a:r>
              <a:rPr b="1" lang="fr" sz="1200">
                <a:solidFill>
                  <a:srgbClr val="000000"/>
                </a:solidFill>
                <a:latin typeface="Tahoma"/>
                <a:ea typeface="Tahoma"/>
                <a:cs typeface="Tahoma"/>
                <a:sym typeface="Tahoma"/>
              </a:rPr>
              <a:t>Le respect des délais </a:t>
            </a:r>
            <a:r>
              <a:rPr lang="fr" sz="1200">
                <a:solidFill>
                  <a:srgbClr val="000000"/>
                </a:solidFill>
                <a:latin typeface="Tahoma"/>
                <a:ea typeface="Tahoma"/>
                <a:cs typeface="Tahoma"/>
                <a:sym typeface="Tahoma"/>
              </a:rPr>
              <a:t>: en planifiant et simulant les opérations de construction ;</a:t>
            </a:r>
            <a:endParaRPr sz="1200">
              <a:solidFill>
                <a:srgbClr val="000000"/>
              </a:solidFill>
              <a:latin typeface="Tahoma"/>
              <a:ea typeface="Tahoma"/>
              <a:cs typeface="Tahoma"/>
              <a:sym typeface="Tahoma"/>
            </a:endParaRPr>
          </a:p>
          <a:p>
            <a:pPr indent="0" lvl="0" marL="0" rtl="0" algn="l">
              <a:lnSpc>
                <a:spcPct val="120000"/>
              </a:lnSpc>
              <a:spcBef>
                <a:spcPts val="500"/>
              </a:spcBef>
              <a:spcAft>
                <a:spcPts val="0"/>
              </a:spcAft>
              <a:buNone/>
            </a:pPr>
            <a:r>
              <a:rPr b="1" lang="fr" sz="1200">
                <a:solidFill>
                  <a:srgbClr val="000000"/>
                </a:solidFill>
                <a:latin typeface="Tahoma"/>
                <a:ea typeface="Tahoma"/>
                <a:cs typeface="Tahoma"/>
                <a:sym typeface="Tahoma"/>
              </a:rPr>
              <a:t>La sécurité </a:t>
            </a:r>
            <a:r>
              <a:rPr lang="fr" sz="1200">
                <a:solidFill>
                  <a:srgbClr val="000000"/>
                </a:solidFill>
                <a:latin typeface="Tahoma"/>
                <a:ea typeface="Tahoma"/>
                <a:cs typeface="Tahoma"/>
                <a:sym typeface="Tahoma"/>
              </a:rPr>
              <a:t>: en satisfaisant aux réglementations en vigueur en matière de stabilité, d’incendie et d’évacuation ;</a:t>
            </a:r>
            <a:endParaRPr sz="1200">
              <a:solidFill>
                <a:srgbClr val="000000"/>
              </a:solidFill>
              <a:latin typeface="Tahoma"/>
              <a:ea typeface="Tahoma"/>
              <a:cs typeface="Tahoma"/>
              <a:sym typeface="Tahoma"/>
            </a:endParaRPr>
          </a:p>
          <a:p>
            <a:pPr indent="0" lvl="0" marL="0" rtl="0" algn="l">
              <a:lnSpc>
                <a:spcPct val="120000"/>
              </a:lnSpc>
              <a:spcBef>
                <a:spcPts val="500"/>
              </a:spcBef>
              <a:spcAft>
                <a:spcPts val="0"/>
              </a:spcAft>
              <a:buNone/>
            </a:pPr>
            <a:r>
              <a:rPr b="1" lang="fr" sz="1200">
                <a:solidFill>
                  <a:srgbClr val="000000"/>
                </a:solidFill>
                <a:latin typeface="Tahoma"/>
                <a:ea typeface="Tahoma"/>
                <a:cs typeface="Tahoma"/>
                <a:sym typeface="Tahoma"/>
              </a:rPr>
              <a:t>La maintenabilité de l’ouvrage </a:t>
            </a:r>
            <a:r>
              <a:rPr lang="fr" sz="1200">
                <a:solidFill>
                  <a:srgbClr val="000000"/>
                </a:solidFill>
                <a:latin typeface="Tahoma"/>
                <a:ea typeface="Tahoma"/>
                <a:cs typeface="Tahoma"/>
                <a:sym typeface="Tahoma"/>
              </a:rPr>
              <a:t>: en permettant un accès aux données sur le long terme grâce à l’usage de formats neutres et ouverts ;</a:t>
            </a:r>
            <a:endParaRPr sz="1200">
              <a:solidFill>
                <a:srgbClr val="000000"/>
              </a:solidFill>
              <a:latin typeface="Tahoma"/>
              <a:ea typeface="Tahoma"/>
              <a:cs typeface="Tahoma"/>
              <a:sym typeface="Tahoma"/>
            </a:endParaRPr>
          </a:p>
          <a:p>
            <a:pPr indent="0" lvl="0" marL="0" rtl="0" algn="l">
              <a:lnSpc>
                <a:spcPct val="120000"/>
              </a:lnSpc>
              <a:spcBef>
                <a:spcPts val="500"/>
              </a:spcBef>
              <a:spcAft>
                <a:spcPts val="0"/>
              </a:spcAft>
              <a:buNone/>
            </a:pPr>
            <a:r>
              <a:rPr b="1" lang="fr" sz="1200">
                <a:solidFill>
                  <a:srgbClr val="000000"/>
                </a:solidFill>
                <a:latin typeface="Tahoma"/>
                <a:ea typeface="Tahoma"/>
                <a:cs typeface="Tahoma"/>
                <a:sym typeface="Tahoma"/>
              </a:rPr>
              <a:t>L’environnement </a:t>
            </a:r>
            <a:r>
              <a:rPr lang="fr" sz="1200">
                <a:solidFill>
                  <a:srgbClr val="000000"/>
                </a:solidFill>
                <a:latin typeface="Tahoma"/>
                <a:ea typeface="Tahoma"/>
                <a:cs typeface="Tahoma"/>
                <a:sym typeface="Tahoma"/>
              </a:rPr>
              <a:t>: en optimisant les performances acoustique et énergétique du bâtiment via une approche multidisciplinaire renforcée.</a:t>
            </a:r>
            <a:endParaRPr sz="1200">
              <a:solidFill>
                <a:srgbClr val="000000"/>
              </a:solidFill>
              <a:latin typeface="Tahoma"/>
              <a:ea typeface="Tahoma"/>
              <a:cs typeface="Tahoma"/>
              <a:sym typeface="Tahoma"/>
            </a:endParaRPr>
          </a:p>
          <a:p>
            <a:pPr indent="0" lvl="0" marL="0" rtl="0" algn="l">
              <a:lnSpc>
                <a:spcPct val="120000"/>
              </a:lnSpc>
              <a:spcBef>
                <a:spcPts val="500"/>
              </a:spcBef>
              <a:spcAft>
                <a:spcPts val="0"/>
              </a:spcAft>
              <a:buNone/>
            </a:pPr>
            <a:r>
              <a:t/>
            </a:r>
            <a:endParaRPr sz="1200">
              <a:solidFill>
                <a:srgbClr val="000000"/>
              </a:solidFill>
              <a:highlight>
                <a:schemeClr val="lt1"/>
              </a:highlight>
              <a:latin typeface="Tahoma"/>
              <a:ea typeface="Tahoma"/>
              <a:cs typeface="Tahoma"/>
              <a:sym typeface="Tahoma"/>
            </a:endParaRPr>
          </a:p>
          <a:p>
            <a:pPr indent="0" lvl="0" marL="0" rtl="0" algn="l">
              <a:lnSpc>
                <a:spcPct val="120000"/>
              </a:lnSpc>
              <a:spcBef>
                <a:spcPts val="500"/>
              </a:spcBef>
              <a:spcAft>
                <a:spcPts val="0"/>
              </a:spcAft>
              <a:buNone/>
            </a:pPr>
            <a:r>
              <a:rPr b="1" lang="fr" sz="1200">
                <a:solidFill>
                  <a:srgbClr val="000000"/>
                </a:solidFill>
                <a:highlight>
                  <a:schemeClr val="lt1"/>
                </a:highlight>
                <a:latin typeface="Tahoma"/>
                <a:ea typeface="Tahoma"/>
                <a:cs typeface="Tahoma"/>
                <a:sym typeface="Tahoma"/>
              </a:rPr>
              <a:t>L’utilisation d’un système le plus ouvert possible: </a:t>
            </a:r>
            <a:r>
              <a:rPr lang="fr" sz="1200">
                <a:solidFill>
                  <a:srgbClr val="000000"/>
                </a:solidFill>
                <a:highlight>
                  <a:schemeClr val="lt1"/>
                </a:highlight>
                <a:latin typeface="Tahoma"/>
                <a:ea typeface="Tahoma"/>
                <a:cs typeface="Tahoma"/>
                <a:sym typeface="Tahoma"/>
              </a:rPr>
              <a:t>En utilisant un maximum de solutions “open source” pour constituer l'environnement digital du projet. a l’exception des logiciels métiers qui seront laissés au choix des différents acteurs du projet.</a:t>
            </a:r>
            <a:r>
              <a:rPr lang="fr" sz="1200">
                <a:solidFill>
                  <a:srgbClr val="000000"/>
                </a:solidFill>
                <a:highlight>
                  <a:srgbClr val="FFFF00"/>
                </a:highlight>
                <a:latin typeface="Tahoma"/>
                <a:ea typeface="Tahoma"/>
                <a:cs typeface="Tahoma"/>
                <a:sym typeface="Tahoma"/>
              </a:rPr>
              <a:t> ( Note pour Emilie: C’est une demande spécifique) </a:t>
            </a:r>
            <a:endParaRPr>
              <a:highlight>
                <a:srgbClr val="FFFF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06" name="Google Shape;106;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3 usages </a:t>
            </a:r>
            <a:endParaRPr/>
          </a:p>
        </p:txBody>
      </p:sp>
      <p:sp>
        <p:nvSpPr>
          <p:cNvPr id="107" name="Google Shape;107;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04800" lvl="0" marL="457200" rtl="0" algn="l">
              <a:lnSpc>
                <a:spcPct val="120000"/>
              </a:lnSpc>
              <a:spcBef>
                <a:spcPts val="500"/>
              </a:spcBef>
              <a:spcAft>
                <a:spcPts val="0"/>
              </a:spcAft>
              <a:buClr>
                <a:srgbClr val="000000"/>
              </a:buClr>
              <a:buSzPts val="1200"/>
              <a:buFont typeface="Tahoma"/>
              <a:buAutoNum type="arabicPeriod"/>
            </a:pPr>
            <a:r>
              <a:rPr lang="fr" sz="1200">
                <a:solidFill>
                  <a:srgbClr val="000000"/>
                </a:solidFill>
                <a:highlight>
                  <a:schemeClr val="lt1"/>
                </a:highlight>
                <a:latin typeface="Tahoma"/>
                <a:ea typeface="Tahoma"/>
                <a:cs typeface="Tahoma"/>
                <a:sym typeface="Tahoma"/>
              </a:rPr>
              <a:t>Répondre à la demande du MO en ce qui concerne les exigences du GEM ( gestion </a:t>
            </a:r>
            <a:r>
              <a:rPr lang="fr" sz="1200">
                <a:solidFill>
                  <a:srgbClr val="000000"/>
                </a:solidFill>
                <a:highlight>
                  <a:schemeClr val="lt1"/>
                </a:highlight>
                <a:latin typeface="Tahoma"/>
                <a:ea typeface="Tahoma"/>
                <a:cs typeface="Tahoma"/>
                <a:sym typeface="Tahoma"/>
              </a:rPr>
              <a:t> exploitation </a:t>
            </a:r>
            <a:r>
              <a:rPr lang="fr" sz="1200">
                <a:solidFill>
                  <a:srgbClr val="000000"/>
                </a:solidFill>
                <a:highlight>
                  <a:schemeClr val="lt1"/>
                </a:highlight>
                <a:latin typeface="Tahoma"/>
                <a:ea typeface="Tahoma"/>
                <a:cs typeface="Tahoma"/>
                <a:sym typeface="Tahoma"/>
              </a:rPr>
              <a:t>maintenance</a:t>
            </a:r>
            <a:r>
              <a:rPr lang="fr" sz="1200">
                <a:solidFill>
                  <a:srgbClr val="000000"/>
                </a:solidFill>
                <a:highlight>
                  <a:schemeClr val="lt1"/>
                </a:highlight>
                <a:latin typeface="Tahoma"/>
                <a:ea typeface="Tahoma"/>
                <a:cs typeface="Tahoma"/>
                <a:sym typeface="Tahoma"/>
              </a:rPr>
              <a:t>)</a:t>
            </a:r>
            <a:endParaRPr sz="1200">
              <a:solidFill>
                <a:srgbClr val="000000"/>
              </a:solidFill>
              <a:highlight>
                <a:schemeClr val="lt1"/>
              </a:highlight>
              <a:latin typeface="Tahoma"/>
              <a:ea typeface="Tahoma"/>
              <a:cs typeface="Tahoma"/>
              <a:sym typeface="Tahoma"/>
            </a:endParaRPr>
          </a:p>
          <a:p>
            <a:pPr indent="-304800" lvl="0" marL="457200" rtl="0" algn="l">
              <a:lnSpc>
                <a:spcPct val="120000"/>
              </a:lnSpc>
              <a:spcBef>
                <a:spcPts val="0"/>
              </a:spcBef>
              <a:spcAft>
                <a:spcPts val="0"/>
              </a:spcAft>
              <a:buClr>
                <a:srgbClr val="000000"/>
              </a:buClr>
              <a:buSzPts val="1200"/>
              <a:buFont typeface="Tahoma"/>
              <a:buAutoNum type="arabicPeriod"/>
            </a:pPr>
            <a:r>
              <a:rPr lang="fr" sz="1200">
                <a:solidFill>
                  <a:srgbClr val="000000"/>
                </a:solidFill>
                <a:highlight>
                  <a:schemeClr val="lt1"/>
                </a:highlight>
                <a:latin typeface="Tahoma"/>
                <a:ea typeface="Tahoma"/>
                <a:cs typeface="Tahoma"/>
                <a:sym typeface="Tahoma"/>
              </a:rPr>
              <a:t>S’inscrire dans une démarche durable , tendre vers une optimisation des impacts environnementaux </a:t>
            </a:r>
            <a:endParaRPr sz="1200">
              <a:solidFill>
                <a:srgbClr val="000000"/>
              </a:solidFill>
              <a:highlight>
                <a:schemeClr val="lt1"/>
              </a:highlight>
              <a:latin typeface="Tahoma"/>
              <a:ea typeface="Tahoma"/>
              <a:cs typeface="Tahoma"/>
              <a:sym typeface="Tahoma"/>
            </a:endParaRPr>
          </a:p>
          <a:p>
            <a:pPr indent="-304800" lvl="0" marL="457200" rtl="0" algn="l">
              <a:lnSpc>
                <a:spcPct val="120000"/>
              </a:lnSpc>
              <a:spcBef>
                <a:spcPts val="0"/>
              </a:spcBef>
              <a:spcAft>
                <a:spcPts val="0"/>
              </a:spcAft>
              <a:buClr>
                <a:srgbClr val="000000"/>
              </a:buClr>
              <a:buSzPts val="1200"/>
              <a:buFont typeface="Tahoma"/>
              <a:buAutoNum type="arabicPeriod"/>
            </a:pPr>
            <a:r>
              <a:rPr lang="fr" sz="1200">
                <a:solidFill>
                  <a:srgbClr val="000000"/>
                </a:solidFill>
                <a:highlight>
                  <a:schemeClr val="lt1"/>
                </a:highlight>
                <a:latin typeface="Tahoma"/>
                <a:ea typeface="Tahoma"/>
                <a:cs typeface="Tahoma"/>
                <a:sym typeface="Tahoma"/>
              </a:rPr>
              <a:t>Détections des collisions</a:t>
            </a:r>
            <a:endParaRPr sz="1200">
              <a:solidFill>
                <a:srgbClr val="000000"/>
              </a:solidFill>
              <a:highlight>
                <a:schemeClr val="lt1"/>
              </a:highlight>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113" name="Google Shape;113;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3 usages - N°1- répondre aux exigences du GEM  </a:t>
            </a:r>
            <a:endParaRPr/>
          </a:p>
        </p:txBody>
      </p:sp>
      <p:sp>
        <p:nvSpPr>
          <p:cNvPr id="114" name="Google Shape;114;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20000"/>
              </a:lnSpc>
              <a:spcBef>
                <a:spcPts val="500"/>
              </a:spcBef>
              <a:spcAft>
                <a:spcPts val="0"/>
              </a:spcAft>
              <a:buClr>
                <a:schemeClr val="dk1"/>
              </a:buClr>
              <a:buSzPts val="1100"/>
              <a:buFont typeface="Arial"/>
              <a:buNone/>
            </a:pPr>
            <a:r>
              <a:rPr lang="fr" sz="1100">
                <a:highlight>
                  <a:srgbClr val="FFFFFF"/>
                </a:highlight>
                <a:latin typeface="Tahoma"/>
                <a:ea typeface="Tahoma"/>
                <a:cs typeface="Tahoma"/>
                <a:sym typeface="Tahoma"/>
              </a:rPr>
              <a:t>Processus grâce auquel un système de gestion des actifs est mis en place afin de servir comme outil a la gestion patrimoniale de la ville de tournai.</a:t>
            </a:r>
            <a:endParaRPr sz="1100">
              <a:highlight>
                <a:srgbClr val="FFFFFF"/>
              </a:highlight>
              <a:latin typeface="Tahoma"/>
              <a:ea typeface="Tahoma"/>
              <a:cs typeface="Tahoma"/>
              <a:sym typeface="Tahoma"/>
            </a:endParaRPr>
          </a:p>
          <a:p>
            <a:pPr indent="0" lvl="0" marL="0" rtl="0" algn="l">
              <a:lnSpc>
                <a:spcPct val="120000"/>
              </a:lnSpc>
              <a:spcBef>
                <a:spcPts val="500"/>
              </a:spcBef>
              <a:spcAft>
                <a:spcPts val="0"/>
              </a:spcAft>
              <a:buClr>
                <a:schemeClr val="dk1"/>
              </a:buClr>
              <a:buSzPts val="1100"/>
              <a:buFont typeface="Arial"/>
              <a:buNone/>
            </a:pPr>
            <a:r>
              <a:rPr lang="fr" sz="1100">
                <a:highlight>
                  <a:srgbClr val="FFFFFF"/>
                </a:highlight>
                <a:latin typeface="Tahoma"/>
                <a:ea typeface="Tahoma"/>
                <a:cs typeface="Tahoma"/>
                <a:sym typeface="Tahoma"/>
              </a:rPr>
              <a:t>Ces actifs, comprennent essentiellement les équipements liés à l’énergie ( compteurs électriques, chaudières , ….) qui doivent être entretenus et utilisés de la manière la plus efficace possible.</a:t>
            </a:r>
            <a:endParaRPr sz="1100">
              <a:highlight>
                <a:srgbClr val="FFFFFF"/>
              </a:highlight>
              <a:latin typeface="Tahoma"/>
              <a:ea typeface="Tahoma"/>
              <a:cs typeface="Tahoma"/>
              <a:sym typeface="Tahoma"/>
            </a:endParaRPr>
          </a:p>
          <a:p>
            <a:pPr indent="0" lvl="0" marL="0" rtl="0" algn="l">
              <a:lnSpc>
                <a:spcPct val="120000"/>
              </a:lnSpc>
              <a:spcBef>
                <a:spcPts val="500"/>
              </a:spcBef>
              <a:spcAft>
                <a:spcPts val="0"/>
              </a:spcAft>
              <a:buClr>
                <a:schemeClr val="dk1"/>
              </a:buClr>
              <a:buSzPts val="1100"/>
              <a:buFont typeface="Arial"/>
              <a:buNone/>
            </a:pPr>
            <a:r>
              <a:rPr lang="fr" sz="1100">
                <a:highlight>
                  <a:srgbClr val="FFFFFF"/>
                </a:highlight>
                <a:latin typeface="Tahoma"/>
                <a:ea typeface="Tahoma"/>
                <a:cs typeface="Tahoma"/>
                <a:sym typeface="Tahoma"/>
              </a:rPr>
              <a:t>Ceci doit permettre une meilleure gestion financière des actifs ainsi qu’une meilleure planification de la maintenance sur le court et le long terme.</a:t>
            </a:r>
            <a:endParaRPr sz="1100">
              <a:highlight>
                <a:srgbClr val="FFFFFF"/>
              </a:highlight>
              <a:latin typeface="Tahoma"/>
              <a:ea typeface="Tahoma"/>
              <a:cs typeface="Tahoma"/>
              <a:sym typeface="Tahoma"/>
            </a:endParaRPr>
          </a:p>
          <a:p>
            <a:pPr indent="0" lvl="0" marL="0" rtl="0" algn="l">
              <a:lnSpc>
                <a:spcPct val="120000"/>
              </a:lnSpc>
              <a:spcBef>
                <a:spcPts val="500"/>
              </a:spcBef>
              <a:spcAft>
                <a:spcPts val="0"/>
              </a:spcAft>
              <a:buClr>
                <a:schemeClr val="dk1"/>
              </a:buClr>
              <a:buSzPts val="1100"/>
              <a:buFont typeface="Arial"/>
              <a:buNone/>
            </a:pPr>
            <a:r>
              <a:rPr lang="fr" sz="1100">
                <a:highlight>
                  <a:srgbClr val="FFFFFF"/>
                </a:highlight>
                <a:latin typeface="Tahoma"/>
                <a:ea typeface="Tahoma"/>
                <a:cs typeface="Tahoma"/>
                <a:sym typeface="Tahoma"/>
              </a:rPr>
              <a:t>Le services concerné utilisera et conseillera la base de données contenue dans le modèle numérique afin d’alimenter un système informatique de gestion qui permettra de concentrer l'ensemble des informations patrimoniales dans un fichier unique.</a:t>
            </a:r>
            <a:endParaRPr sz="1100">
              <a:highlight>
                <a:srgbClr val="FFFFFF"/>
              </a:highlight>
              <a:latin typeface="Tahoma"/>
              <a:ea typeface="Tahoma"/>
              <a:cs typeface="Tahoma"/>
              <a:sym typeface="Tahoma"/>
            </a:endParaRPr>
          </a:p>
          <a:p>
            <a:pPr indent="0" lvl="0" marL="0" rtl="0" algn="l">
              <a:lnSpc>
                <a:spcPct val="120000"/>
              </a:lnSpc>
              <a:spcBef>
                <a:spcPts val="500"/>
              </a:spcBef>
              <a:spcAft>
                <a:spcPts val="0"/>
              </a:spcAft>
              <a:buClr>
                <a:schemeClr val="dk1"/>
              </a:buClr>
              <a:buSzPts val="1100"/>
              <a:buFont typeface="Arial"/>
              <a:buNone/>
            </a:pPr>
            <a:r>
              <a:rPr lang="fr" sz="1100">
                <a:highlight>
                  <a:srgbClr val="FFFFFF"/>
                </a:highlight>
                <a:latin typeface="Tahoma"/>
                <a:ea typeface="Tahoma"/>
                <a:cs typeface="Tahoma"/>
                <a:sym typeface="Tahoma"/>
              </a:rPr>
              <a:t>Une mise à jour périodique du modèle numérique sera prévue par la ville de Tournai.</a:t>
            </a:r>
            <a:r>
              <a:rPr lang="fr" sz="1100">
                <a:highlight>
                  <a:srgbClr val="FFFF00"/>
                </a:highlight>
                <a:latin typeface="Tahoma"/>
                <a:ea typeface="Tahoma"/>
                <a:cs typeface="Tahoma"/>
                <a:sym typeface="Tahoma"/>
              </a:rPr>
              <a:t>( Note pour Emilie : C’est un usage Spécifique)</a:t>
            </a:r>
            <a:endParaRPr sz="1100">
              <a:highlight>
                <a:srgbClr val="FFFF00"/>
              </a:highlight>
              <a:latin typeface="Tahoma"/>
              <a:ea typeface="Tahoma"/>
              <a:cs typeface="Tahoma"/>
              <a:sym typeface="Tahoma"/>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20000"/>
              </a:lnSpc>
              <a:spcBef>
                <a:spcPts val="500"/>
              </a:spcBef>
              <a:spcAft>
                <a:spcPts val="0"/>
              </a:spcAft>
              <a:buNone/>
            </a:pPr>
            <a:r>
              <a:t/>
            </a:r>
            <a:endParaRPr sz="1200">
              <a:solidFill>
                <a:srgbClr val="000000"/>
              </a:solidFill>
              <a:highlight>
                <a:schemeClr val="lt1"/>
              </a:highlight>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